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906000" cy="6858000" type="A4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E0B5D"/>
    <a:srgbClr val="F964C8"/>
    <a:srgbClr val="B834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90" d="100"/>
          <a:sy n="90" d="100"/>
        </p:scale>
        <p:origin x="1980" y="6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BDF15-405C-4886-A840-339DA834CE09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78500-757D-4CB9-86B0-DC2A6F6F451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17985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BDF15-405C-4886-A840-339DA834CE09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78500-757D-4CB9-86B0-DC2A6F6F451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98076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BDF15-405C-4886-A840-339DA834CE09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78500-757D-4CB9-86B0-DC2A6F6F451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5934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BDF15-405C-4886-A840-339DA834CE09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78500-757D-4CB9-86B0-DC2A6F6F451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0516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BDF15-405C-4886-A840-339DA834CE09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78500-757D-4CB9-86B0-DC2A6F6F451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00215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BDF15-405C-4886-A840-339DA834CE09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78500-757D-4CB9-86B0-DC2A6F6F451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0780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BDF15-405C-4886-A840-339DA834CE09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78500-757D-4CB9-86B0-DC2A6F6F451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4086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BDF15-405C-4886-A840-339DA834CE09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78500-757D-4CB9-86B0-DC2A6F6F451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5886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BDF15-405C-4886-A840-339DA834CE09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78500-757D-4CB9-86B0-DC2A6F6F451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99195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BDF15-405C-4886-A840-339DA834CE09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78500-757D-4CB9-86B0-DC2A6F6F451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77544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BDF15-405C-4886-A840-339DA834CE09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478500-757D-4CB9-86B0-DC2A6F6F451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07814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FBDF15-405C-4886-A840-339DA834CE09}" type="datetimeFigureOut">
              <a:rPr lang="fr-FR" smtClean="0"/>
              <a:t>28/09/2026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478500-757D-4CB9-86B0-DC2A6F6F451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416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66b588c8-ab61-4196-b4e0-2d228c555f89@EURPRD10">
            <a:extLst>
              <a:ext uri="{FF2B5EF4-FFF2-40B4-BE49-F238E27FC236}">
                <a16:creationId xmlns:a16="http://schemas.microsoft.com/office/drawing/2014/main" id="{CB3AEB7A-95EE-460E-904D-F7CD9739C3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906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 : en biseau 3">
            <a:extLst>
              <a:ext uri="{FF2B5EF4-FFF2-40B4-BE49-F238E27FC236}">
                <a16:creationId xmlns:a16="http://schemas.microsoft.com/office/drawing/2014/main" id="{C9375813-8489-49E1-AF4C-5B939E932E44}"/>
              </a:ext>
            </a:extLst>
          </p:cNvPr>
          <p:cNvSpPr/>
          <p:nvPr/>
        </p:nvSpPr>
        <p:spPr>
          <a:xfrm>
            <a:off x="276447" y="244548"/>
            <a:ext cx="5645888" cy="1881964"/>
          </a:xfrm>
          <a:prstGeom prst="bevel">
            <a:avLst/>
          </a:prstGeom>
          <a:solidFill>
            <a:srgbClr val="7E0B5D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6F95152-F3AB-40D3-9D63-480FF1114D46}"/>
              </a:ext>
            </a:extLst>
          </p:cNvPr>
          <p:cNvSpPr txBox="1"/>
          <p:nvPr/>
        </p:nvSpPr>
        <p:spPr>
          <a:xfrm>
            <a:off x="423530" y="585365"/>
            <a:ext cx="53907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Impact" panose="020B0806030902050204" pitchFamily="34" charset="0"/>
              </a:rPr>
              <a:t>Planning des activités des élémentaires </a:t>
            </a:r>
          </a:p>
          <a:p>
            <a:pPr algn="ctr"/>
            <a:r>
              <a:rPr lang="fr-FR" sz="24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Impact" panose="020B0806030902050204" pitchFamily="34" charset="0"/>
              </a:rPr>
              <a:t>Du 19 au 23 octobre </a:t>
            </a:r>
            <a:br>
              <a:rPr lang="fr-FR" sz="24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Impact" panose="020B0806030902050204" pitchFamily="34" charset="0"/>
              </a:rPr>
            </a:br>
            <a:r>
              <a:rPr lang="fr-FR" sz="2400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Impact" panose="020B0806030902050204" pitchFamily="34" charset="0"/>
              </a:rPr>
              <a:t>« Charlie et la chocolaterie »</a:t>
            </a:r>
          </a:p>
        </p:txBody>
      </p:sp>
      <p:sp>
        <p:nvSpPr>
          <p:cNvPr id="6" name="Rectangle : en biseau 5">
            <a:extLst>
              <a:ext uri="{FF2B5EF4-FFF2-40B4-BE49-F238E27FC236}">
                <a16:creationId xmlns:a16="http://schemas.microsoft.com/office/drawing/2014/main" id="{29CA86C6-64B6-44BA-BC1D-16613367C6B8}"/>
              </a:ext>
            </a:extLst>
          </p:cNvPr>
          <p:cNvSpPr/>
          <p:nvPr/>
        </p:nvSpPr>
        <p:spPr>
          <a:xfrm>
            <a:off x="6198782" y="244548"/>
            <a:ext cx="3283688" cy="1881964"/>
          </a:xfrm>
          <a:prstGeom prst="bevel">
            <a:avLst/>
          </a:prstGeom>
          <a:solidFill>
            <a:srgbClr val="7E0B5D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AF10B0D-DBAD-4047-8097-9959B436371E}"/>
              </a:ext>
            </a:extLst>
          </p:cNvPr>
          <p:cNvSpPr txBox="1"/>
          <p:nvPr/>
        </p:nvSpPr>
        <p:spPr>
          <a:xfrm>
            <a:off x="6570921" y="585365"/>
            <a:ext cx="25199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Impact" panose="020B0806030902050204" pitchFamily="34" charset="0"/>
              </a:rPr>
              <a:t>Pour tout renseignements contactez l’accueil de loisirs au 06.74.26.69.71</a:t>
            </a: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343A7449-0221-4F34-8C7B-A05DF72DF581}"/>
              </a:ext>
            </a:extLst>
          </p:cNvPr>
          <p:cNvSpPr/>
          <p:nvPr/>
        </p:nvSpPr>
        <p:spPr>
          <a:xfrm>
            <a:off x="276447" y="2371059"/>
            <a:ext cx="1839433" cy="1584251"/>
          </a:xfrm>
          <a:prstGeom prst="flowChartAlternateProcess">
            <a:avLst/>
          </a:prstGeom>
          <a:solidFill>
            <a:srgbClr val="B8348B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Organigramme : Alternative 9">
            <a:extLst>
              <a:ext uri="{FF2B5EF4-FFF2-40B4-BE49-F238E27FC236}">
                <a16:creationId xmlns:a16="http://schemas.microsoft.com/office/drawing/2014/main" id="{856875DB-9EC5-4B8F-A665-6666565B66DE}"/>
              </a:ext>
            </a:extLst>
          </p:cNvPr>
          <p:cNvSpPr/>
          <p:nvPr/>
        </p:nvSpPr>
        <p:spPr>
          <a:xfrm>
            <a:off x="2179674" y="4358775"/>
            <a:ext cx="1839433" cy="1584251"/>
          </a:xfrm>
          <a:prstGeom prst="flowChartAlternateProcess">
            <a:avLst/>
          </a:prstGeom>
          <a:solidFill>
            <a:srgbClr val="B8348B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57C7267C-CD65-4562-ACF8-3D6BFC5A91D3}"/>
              </a:ext>
            </a:extLst>
          </p:cNvPr>
          <p:cNvSpPr/>
          <p:nvPr/>
        </p:nvSpPr>
        <p:spPr>
          <a:xfrm>
            <a:off x="3959742" y="2371058"/>
            <a:ext cx="1839433" cy="1584251"/>
          </a:xfrm>
          <a:prstGeom prst="flowChartAlternateProcess">
            <a:avLst/>
          </a:prstGeom>
          <a:solidFill>
            <a:srgbClr val="B8348B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Organigramme : Alternative 11">
            <a:extLst>
              <a:ext uri="{FF2B5EF4-FFF2-40B4-BE49-F238E27FC236}">
                <a16:creationId xmlns:a16="http://schemas.microsoft.com/office/drawing/2014/main" id="{C9A331BA-5031-4154-9C23-BBC2C61CA52F}"/>
              </a:ext>
            </a:extLst>
          </p:cNvPr>
          <p:cNvSpPr/>
          <p:nvPr/>
        </p:nvSpPr>
        <p:spPr>
          <a:xfrm>
            <a:off x="7643037" y="2371058"/>
            <a:ext cx="1839433" cy="1584251"/>
          </a:xfrm>
          <a:prstGeom prst="flowChartAlternateProcess">
            <a:avLst/>
          </a:prstGeom>
          <a:solidFill>
            <a:srgbClr val="B8348B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Organigramme : Alternative 12">
            <a:extLst>
              <a:ext uri="{FF2B5EF4-FFF2-40B4-BE49-F238E27FC236}">
                <a16:creationId xmlns:a16="http://schemas.microsoft.com/office/drawing/2014/main" id="{A63DD380-0268-4F18-B141-42A5A1288456}"/>
              </a:ext>
            </a:extLst>
          </p:cNvPr>
          <p:cNvSpPr/>
          <p:nvPr/>
        </p:nvSpPr>
        <p:spPr>
          <a:xfrm>
            <a:off x="5886893" y="4358775"/>
            <a:ext cx="1839433" cy="1584251"/>
          </a:xfrm>
          <a:prstGeom prst="flowChartAlternateProcess">
            <a:avLst/>
          </a:prstGeom>
          <a:solidFill>
            <a:srgbClr val="B8348B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F610EAE-1C70-4701-9B6C-485E3B8A1591}"/>
              </a:ext>
            </a:extLst>
          </p:cNvPr>
          <p:cNvSpPr txBox="1"/>
          <p:nvPr/>
        </p:nvSpPr>
        <p:spPr>
          <a:xfrm>
            <a:off x="483781" y="2286576"/>
            <a:ext cx="1424763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udy Old Style" panose="02020502050305020303" pitchFamily="18" charset="0"/>
              </a:rPr>
              <a:t>19/10</a:t>
            </a:r>
          </a:p>
          <a:p>
            <a:pPr algn="ctr"/>
            <a:endParaRPr lang="fr-FR" dirty="0">
              <a:solidFill>
                <a:schemeClr val="bg1"/>
              </a:solidFill>
              <a:latin typeface="Goudy Old Style" panose="02020502050305020303" pitchFamily="18" charset="0"/>
            </a:endParaRPr>
          </a:p>
          <a:p>
            <a:pPr algn="ctr"/>
            <a:r>
              <a:rPr lang="fr-FR" sz="1600" dirty="0">
                <a:solidFill>
                  <a:schemeClr val="bg1"/>
                </a:solidFill>
                <a:latin typeface="Goudy Old Style" panose="02020502050305020303" pitchFamily="18" charset="0"/>
              </a:rPr>
              <a:t>Décoration de salle </a:t>
            </a:r>
            <a:br>
              <a:rPr lang="fr-FR" sz="1600" dirty="0">
                <a:solidFill>
                  <a:schemeClr val="bg1"/>
                </a:solidFill>
                <a:latin typeface="Goudy Old Style" panose="02020502050305020303" pitchFamily="18" charset="0"/>
              </a:rPr>
            </a:br>
            <a:endParaRPr lang="fr-FR" sz="1600" dirty="0">
              <a:solidFill>
                <a:schemeClr val="bg1"/>
              </a:solidFill>
              <a:latin typeface="Goudy Old Style" panose="02020502050305020303" pitchFamily="18" charset="0"/>
            </a:endParaRPr>
          </a:p>
          <a:p>
            <a:pPr algn="ctr"/>
            <a:r>
              <a:rPr lang="fr-FR" sz="1600" dirty="0">
                <a:solidFill>
                  <a:schemeClr val="bg1"/>
                </a:solidFill>
                <a:latin typeface="Goudy Old Style" panose="02020502050305020303" pitchFamily="18" charset="0"/>
              </a:rPr>
              <a:t>Jeux extérieur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68F67B0-F5C9-4BA3-BF6E-8C552B31547D}"/>
              </a:ext>
            </a:extLst>
          </p:cNvPr>
          <p:cNvSpPr txBox="1"/>
          <p:nvPr/>
        </p:nvSpPr>
        <p:spPr>
          <a:xfrm>
            <a:off x="2264735" y="4274866"/>
            <a:ext cx="1695005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udy Old Style" panose="02020502050305020303" pitchFamily="18" charset="0"/>
              </a:rPr>
              <a:t>22/10</a:t>
            </a:r>
          </a:p>
          <a:p>
            <a:pPr algn="ctr"/>
            <a:endParaRPr lang="fr-FR" dirty="0">
              <a:solidFill>
                <a:schemeClr val="bg1"/>
              </a:solidFill>
              <a:latin typeface="Goudy Old Style" panose="02020502050305020303" pitchFamily="18" charset="0"/>
            </a:endParaRPr>
          </a:p>
          <a:p>
            <a:pPr algn="ctr"/>
            <a:r>
              <a:rPr lang="fr-FR" sz="1600" dirty="0">
                <a:solidFill>
                  <a:schemeClr val="bg1"/>
                </a:solidFill>
                <a:latin typeface="Goudy Old Style" panose="02020502050305020303" pitchFamily="18" charset="0"/>
              </a:rPr>
              <a:t>Porte clef macaron</a:t>
            </a:r>
            <a:br>
              <a:rPr lang="fr-FR" sz="1600" dirty="0">
                <a:solidFill>
                  <a:schemeClr val="bg1"/>
                </a:solidFill>
                <a:latin typeface="Goudy Old Style" panose="02020502050305020303" pitchFamily="18" charset="0"/>
              </a:rPr>
            </a:br>
            <a:endParaRPr lang="fr-FR" sz="1600" dirty="0">
              <a:solidFill>
                <a:schemeClr val="bg1"/>
              </a:solidFill>
              <a:latin typeface="Goudy Old Style" panose="02020502050305020303" pitchFamily="18" charset="0"/>
            </a:endParaRPr>
          </a:p>
          <a:p>
            <a:pPr algn="ctr"/>
            <a:r>
              <a:rPr lang="fr-FR" sz="1600" dirty="0">
                <a:solidFill>
                  <a:schemeClr val="bg1"/>
                </a:solidFill>
                <a:latin typeface="Goudy Old Style" panose="02020502050305020303" pitchFamily="18" charset="0"/>
              </a:rPr>
              <a:t>Retour vers ta base 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12F77FD-F4FD-4DCD-A3D3-D1AC302EB281}"/>
              </a:ext>
            </a:extLst>
          </p:cNvPr>
          <p:cNvSpPr txBox="1"/>
          <p:nvPr/>
        </p:nvSpPr>
        <p:spPr>
          <a:xfrm>
            <a:off x="3959740" y="2293316"/>
            <a:ext cx="1839435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udy Old Style" panose="02020502050305020303" pitchFamily="18" charset="0"/>
              </a:rPr>
              <a:t>20/10</a:t>
            </a:r>
          </a:p>
          <a:p>
            <a:pPr algn="ctr"/>
            <a:endParaRPr lang="fr-FR" dirty="0">
              <a:solidFill>
                <a:schemeClr val="bg1"/>
              </a:solidFill>
              <a:latin typeface="Goudy Old Style" panose="02020502050305020303" pitchFamily="18" charset="0"/>
            </a:endParaRPr>
          </a:p>
          <a:p>
            <a:pPr algn="ctr"/>
            <a:r>
              <a:rPr lang="fr-FR" sz="1600" dirty="0">
                <a:solidFill>
                  <a:schemeClr val="bg1"/>
                </a:solidFill>
                <a:latin typeface="Goudy Old Style" panose="02020502050305020303" pitchFamily="18" charset="0"/>
              </a:rPr>
              <a:t>Pain d’épice porte photo</a:t>
            </a:r>
            <a:br>
              <a:rPr lang="fr-FR" sz="1600" dirty="0">
                <a:solidFill>
                  <a:schemeClr val="bg1"/>
                </a:solidFill>
                <a:latin typeface="Goudy Old Style" panose="02020502050305020303" pitchFamily="18" charset="0"/>
              </a:rPr>
            </a:br>
            <a:endParaRPr lang="fr-FR" sz="1600" dirty="0">
              <a:solidFill>
                <a:schemeClr val="bg1"/>
              </a:solidFill>
              <a:latin typeface="Goudy Old Style" panose="02020502050305020303" pitchFamily="18" charset="0"/>
            </a:endParaRPr>
          </a:p>
          <a:p>
            <a:pPr algn="ctr"/>
            <a:r>
              <a:rPr lang="fr-FR" sz="1600" dirty="0">
                <a:solidFill>
                  <a:schemeClr val="bg1"/>
                </a:solidFill>
                <a:latin typeface="Goudy Old Style" panose="02020502050305020303" pitchFamily="18" charset="0"/>
              </a:rPr>
              <a:t>Balle assise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9ED65D8-D6CF-4D2D-9454-C2DB146E859C}"/>
              </a:ext>
            </a:extLst>
          </p:cNvPr>
          <p:cNvSpPr txBox="1"/>
          <p:nvPr/>
        </p:nvSpPr>
        <p:spPr>
          <a:xfrm>
            <a:off x="7765311" y="2293315"/>
            <a:ext cx="1632099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udy Old Style" panose="02020502050305020303" pitchFamily="18" charset="0"/>
              </a:rPr>
              <a:t>21/10</a:t>
            </a:r>
          </a:p>
          <a:p>
            <a:pPr algn="ctr"/>
            <a:endParaRPr lang="fr-FR" dirty="0">
              <a:solidFill>
                <a:schemeClr val="bg1"/>
              </a:solidFill>
              <a:latin typeface="Goudy Old Style" panose="02020502050305020303" pitchFamily="18" charset="0"/>
            </a:endParaRPr>
          </a:p>
          <a:p>
            <a:pPr algn="ctr"/>
            <a:r>
              <a:rPr lang="fr-FR" sz="1600" dirty="0">
                <a:solidFill>
                  <a:schemeClr val="bg1"/>
                </a:solidFill>
                <a:latin typeface="Goudy Old Style" panose="02020502050305020303" pitchFamily="18" charset="0"/>
              </a:rPr>
              <a:t>« Question pour un champion »</a:t>
            </a:r>
            <a:br>
              <a:rPr lang="fr-FR" sz="1600" dirty="0">
                <a:solidFill>
                  <a:schemeClr val="bg1"/>
                </a:solidFill>
                <a:latin typeface="Goudy Old Style" panose="02020502050305020303" pitchFamily="18" charset="0"/>
              </a:rPr>
            </a:br>
            <a:endParaRPr lang="fr-FR" sz="1600" dirty="0">
              <a:solidFill>
                <a:schemeClr val="bg1"/>
              </a:solidFill>
              <a:latin typeface="Goudy Old Style" panose="02020502050305020303" pitchFamily="18" charset="0"/>
            </a:endParaRPr>
          </a:p>
          <a:p>
            <a:pPr algn="ctr"/>
            <a:r>
              <a:rPr lang="fr-FR" sz="1600" dirty="0">
                <a:solidFill>
                  <a:schemeClr val="bg1"/>
                </a:solidFill>
                <a:latin typeface="Goudy Old Style" panose="02020502050305020303" pitchFamily="18" charset="0"/>
              </a:rPr>
              <a:t>Jeux de relais 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735EF95-CF35-40FE-BAA5-4840A7BF38C3}"/>
              </a:ext>
            </a:extLst>
          </p:cNvPr>
          <p:cNvSpPr txBox="1"/>
          <p:nvPr/>
        </p:nvSpPr>
        <p:spPr>
          <a:xfrm>
            <a:off x="5886893" y="4268699"/>
            <a:ext cx="1839433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udy Old Style" panose="02020502050305020303" pitchFamily="18" charset="0"/>
              </a:rPr>
              <a:t>23/10</a:t>
            </a:r>
          </a:p>
          <a:p>
            <a:pPr algn="ctr"/>
            <a:r>
              <a:rPr lang="fr-FR">
                <a:solidFill>
                  <a:schemeClr val="bg1"/>
                </a:solidFill>
                <a:latin typeface="Goudy Old Style" panose="02020502050305020303" pitchFamily="18" charset="0"/>
              </a:rPr>
              <a:t>«</a:t>
            </a:r>
            <a:r>
              <a:rPr lang="fr-FR" dirty="0">
                <a:solidFill>
                  <a:schemeClr val="bg1"/>
                </a:solidFill>
                <a:latin typeface="Goudy Old Style" panose="02020502050305020303" pitchFamily="18" charset="0"/>
              </a:rPr>
              <a:t> </a:t>
            </a:r>
            <a:r>
              <a:rPr lang="fr-FR" sz="1600" dirty="0">
                <a:solidFill>
                  <a:schemeClr val="bg1"/>
                </a:solidFill>
                <a:latin typeface="Goudy Old Style" panose="02020502050305020303" pitchFamily="18" charset="0"/>
              </a:rPr>
              <a:t>Charlie et la chocolaterie »</a:t>
            </a:r>
          </a:p>
          <a:p>
            <a:pPr algn="ctr"/>
            <a:br>
              <a:rPr lang="fr-FR" sz="1600" dirty="0">
                <a:solidFill>
                  <a:schemeClr val="bg1"/>
                </a:solidFill>
                <a:latin typeface="Goudy Old Style" panose="02020502050305020303" pitchFamily="18" charset="0"/>
              </a:rPr>
            </a:br>
            <a:r>
              <a:rPr lang="fr-FR" sz="1600" dirty="0">
                <a:solidFill>
                  <a:schemeClr val="bg1"/>
                </a:solidFill>
                <a:latin typeface="Goudy Old Style" panose="02020502050305020303" pitchFamily="18" charset="0"/>
              </a:rPr>
              <a:t>A la recherche du ticket d’or </a:t>
            </a:r>
          </a:p>
        </p:txBody>
      </p:sp>
    </p:spTree>
    <p:extLst>
      <p:ext uri="{BB962C8B-B14F-4D97-AF65-F5344CB8AC3E}">
        <p14:creationId xmlns:p14="http://schemas.microsoft.com/office/powerpoint/2010/main" val="50349346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</TotalTime>
  <Words>81</Words>
  <Application>Microsoft Office PowerPoint</Application>
  <PresentationFormat>Format A4 (210 x 297 mm)</PresentationFormat>
  <Paragraphs>22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Goudy Old Style</vt:lpstr>
      <vt:lpstr>Impact</vt:lpstr>
      <vt:lpstr>Thème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LOISIR 1</dc:creator>
  <cp:lastModifiedBy> </cp:lastModifiedBy>
  <cp:revision>3</cp:revision>
  <dcterms:created xsi:type="dcterms:W3CDTF">2026-09-28T13:13:54Z</dcterms:created>
  <dcterms:modified xsi:type="dcterms:W3CDTF">2026-09-28T13:31:33Z</dcterms:modified>
</cp:coreProperties>
</file>