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3E6"/>
    <a:srgbClr val="FF3A62"/>
    <a:srgbClr val="FFE1B8"/>
    <a:srgbClr val="60B0ED"/>
    <a:srgbClr val="FFA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11301-8000-4CA4-9CB2-932BD8411468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DE8A7-F18A-4070-BD68-3157299BE8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91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5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73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47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73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87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3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99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90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34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13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1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84C983-476D-4E61-8444-7EEA1CE6A9B3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AAFE6B-6340-44F7-8CF1-5C802F0E5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56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palmier, peinture, Arecales, plante">
            <a:extLst>
              <a:ext uri="{FF2B5EF4-FFF2-40B4-BE49-F238E27FC236}">
                <a16:creationId xmlns:a16="http://schemas.microsoft.com/office/drawing/2014/main" id="{46229915-C155-BFCF-482C-0796579A03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0" name="Ellipse 9">
            <a:extLst>
              <a:ext uri="{FF2B5EF4-FFF2-40B4-BE49-F238E27FC236}">
                <a16:creationId xmlns:a16="http://schemas.microsoft.com/office/drawing/2014/main" id="{4589B1B7-524D-E5F9-E1EC-E51E337BFE08}"/>
              </a:ext>
            </a:extLst>
          </p:cNvPr>
          <p:cNvSpPr/>
          <p:nvPr/>
        </p:nvSpPr>
        <p:spPr>
          <a:xfrm>
            <a:off x="3543300" y="41564"/>
            <a:ext cx="5839691" cy="3221181"/>
          </a:xfrm>
          <a:prstGeom prst="ellipse">
            <a:avLst/>
          </a:prstGeom>
          <a:gradFill flip="none" rotWithShape="1">
            <a:gsLst>
              <a:gs pos="0">
                <a:srgbClr val="FFAB5A">
                  <a:tint val="66000"/>
                  <a:satMod val="160000"/>
                </a:srgbClr>
              </a:gs>
              <a:gs pos="50000">
                <a:srgbClr val="FFAB5A">
                  <a:tint val="44500"/>
                  <a:satMod val="160000"/>
                </a:srgbClr>
              </a:gs>
              <a:gs pos="100000">
                <a:srgbClr val="FFAB5A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BA1302E-4BCA-6F1E-DBC3-98FD6142734E}"/>
              </a:ext>
            </a:extLst>
          </p:cNvPr>
          <p:cNvSpPr txBox="1"/>
          <p:nvPr/>
        </p:nvSpPr>
        <p:spPr>
          <a:xfrm>
            <a:off x="4390158" y="297937"/>
            <a:ext cx="414597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latin typeface="Agency FB" panose="020B0503020202020204" pitchFamily="34" charset="0"/>
              </a:rPr>
              <a:t>Planning d’activités groupe maternelle</a:t>
            </a:r>
          </a:p>
          <a:p>
            <a:pPr algn="ctr"/>
            <a:endParaRPr lang="fr-FR" sz="3400" dirty="0">
              <a:latin typeface="Agency FB" panose="020B0503020202020204" pitchFamily="34" charset="0"/>
            </a:endParaRPr>
          </a:p>
          <a:p>
            <a:pPr algn="ctr"/>
            <a:r>
              <a:rPr lang="fr-FR" sz="3400" dirty="0">
                <a:latin typeface="Agency FB" panose="020B0503020202020204" pitchFamily="34" charset="0"/>
              </a:rPr>
              <a:t>Du 4 août au 30 août 2025</a:t>
            </a:r>
          </a:p>
          <a:p>
            <a:pPr algn="ctr"/>
            <a:r>
              <a:rPr lang="fr-FR" sz="3400" b="1" dirty="0">
                <a:latin typeface="Agency FB" panose="020B0503020202020204" pitchFamily="34" charset="0"/>
              </a:rPr>
              <a:t>« Les tropiques »  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858ECCB-CD9B-ADC5-0FC3-F486B20C0606}"/>
              </a:ext>
            </a:extLst>
          </p:cNvPr>
          <p:cNvSpPr/>
          <p:nvPr/>
        </p:nvSpPr>
        <p:spPr>
          <a:xfrm>
            <a:off x="5154098" y="3764787"/>
            <a:ext cx="3023755" cy="2109355"/>
          </a:xfrm>
          <a:prstGeom prst="roundRect">
            <a:avLst/>
          </a:prstGeom>
          <a:gradFill flip="none" rotWithShape="1">
            <a:gsLst>
              <a:gs pos="0">
                <a:srgbClr val="FF3A62">
                  <a:tint val="66000"/>
                  <a:satMod val="160000"/>
                </a:srgbClr>
              </a:gs>
              <a:gs pos="50000">
                <a:srgbClr val="FF3A62">
                  <a:tint val="44500"/>
                  <a:satMod val="160000"/>
                </a:srgbClr>
              </a:gs>
              <a:gs pos="100000">
                <a:srgbClr val="FF3A62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2BBB08D-99B1-8488-CC99-E5DC4D537FAC}"/>
              </a:ext>
            </a:extLst>
          </p:cNvPr>
          <p:cNvSpPr txBox="1"/>
          <p:nvPr/>
        </p:nvSpPr>
        <p:spPr>
          <a:xfrm>
            <a:off x="5353464" y="3849968"/>
            <a:ext cx="25457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Pour tout renseignements contactez l’accueil de loisir 06.74.26.69.71.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D3957D94-AA82-9C07-D7C8-971A4E263156}"/>
              </a:ext>
            </a:extLst>
          </p:cNvPr>
          <p:cNvSpPr/>
          <p:nvPr/>
        </p:nvSpPr>
        <p:spPr>
          <a:xfrm>
            <a:off x="219456" y="848498"/>
            <a:ext cx="2800835" cy="5832578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5904DD0-9AFD-B338-37D4-86554E1F5E92}"/>
              </a:ext>
            </a:extLst>
          </p:cNvPr>
          <p:cNvSpPr txBox="1"/>
          <p:nvPr/>
        </p:nvSpPr>
        <p:spPr>
          <a:xfrm>
            <a:off x="288278" y="1171876"/>
            <a:ext cx="2532611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u="sng" dirty="0"/>
              <a:t>Évènements : </a:t>
            </a:r>
          </a:p>
          <a:p>
            <a:endParaRPr lang="fr-FR" dirty="0"/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900" dirty="0"/>
              <a:t>Semaine du 11 au 15 août : </a:t>
            </a:r>
            <a:r>
              <a:rPr lang="fr-FR" sz="1900" b="1" dirty="0"/>
              <a:t>CENTRE FERMÉ</a:t>
            </a:r>
          </a:p>
          <a:p>
            <a:endParaRPr lang="fr-FR" sz="1900" dirty="0"/>
          </a:p>
          <a:p>
            <a:endParaRPr lang="fr-FR" sz="19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900" b="1" dirty="0"/>
              <a:t>22 août </a:t>
            </a:r>
            <a:r>
              <a:rPr lang="fr-FR" sz="1900" dirty="0"/>
              <a:t>: Sortie à la journée au parc de </a:t>
            </a:r>
            <a:r>
              <a:rPr lang="fr-FR" sz="1900" dirty="0" err="1"/>
              <a:t>Géresme</a:t>
            </a:r>
            <a:r>
              <a:rPr lang="fr-FR" sz="1900" dirty="0"/>
              <a:t> à Crépy-en-Valois.</a:t>
            </a:r>
          </a:p>
          <a:p>
            <a:pPr marL="285750" indent="-285750">
              <a:buFontTx/>
              <a:buChar char="-"/>
            </a:pPr>
            <a:endParaRPr lang="fr-FR" sz="19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900" b="1" dirty="0"/>
              <a:t>28 août </a:t>
            </a:r>
            <a:r>
              <a:rPr lang="fr-FR" sz="1900" dirty="0"/>
              <a:t>: Structure gonflable sur le centre de loisirs.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70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0708D3-94EF-F492-E334-557F2EFAF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palmier, peinture, Arecales, plante">
            <a:extLst>
              <a:ext uri="{FF2B5EF4-FFF2-40B4-BE49-F238E27FC236}">
                <a16:creationId xmlns:a16="http://schemas.microsoft.com/office/drawing/2014/main" id="{78C53265-0510-1056-744E-04AB03F5E1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CA1B39E-64A5-8F4C-93C3-C62310B018AD}"/>
              </a:ext>
            </a:extLst>
          </p:cNvPr>
          <p:cNvSpPr/>
          <p:nvPr/>
        </p:nvSpPr>
        <p:spPr>
          <a:xfrm>
            <a:off x="7963982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0DA832B-A528-DFD6-9FAF-EA8A17015723}"/>
              </a:ext>
            </a:extLst>
          </p:cNvPr>
          <p:cNvSpPr/>
          <p:nvPr/>
        </p:nvSpPr>
        <p:spPr>
          <a:xfrm>
            <a:off x="325151" y="3496559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98E7082-3C31-B810-25A5-F7567D29141E}"/>
              </a:ext>
            </a:extLst>
          </p:cNvPr>
          <p:cNvSpPr/>
          <p:nvPr/>
        </p:nvSpPr>
        <p:spPr>
          <a:xfrm>
            <a:off x="4123027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1F28189-B878-001C-E76B-3D4E3B4B4E37}"/>
              </a:ext>
            </a:extLst>
          </p:cNvPr>
          <p:cNvSpPr/>
          <p:nvPr/>
        </p:nvSpPr>
        <p:spPr>
          <a:xfrm>
            <a:off x="2224089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C1E9C474-68B1-D53C-E6C3-71E71842A0C6}"/>
              </a:ext>
            </a:extLst>
          </p:cNvPr>
          <p:cNvSpPr/>
          <p:nvPr/>
        </p:nvSpPr>
        <p:spPr>
          <a:xfrm>
            <a:off x="325151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2D550178-C754-F454-56E2-210692CA5F00}"/>
              </a:ext>
            </a:extLst>
          </p:cNvPr>
          <p:cNvSpPr/>
          <p:nvPr/>
        </p:nvSpPr>
        <p:spPr>
          <a:xfrm>
            <a:off x="6021965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95D5835-8741-F100-05EE-C93B638DE0D1}"/>
              </a:ext>
            </a:extLst>
          </p:cNvPr>
          <p:cNvSpPr/>
          <p:nvPr/>
        </p:nvSpPr>
        <p:spPr>
          <a:xfrm>
            <a:off x="6065044" y="3496559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A9BD8A12-BFE6-AC12-CDD9-71ED79125D7D}"/>
              </a:ext>
            </a:extLst>
          </p:cNvPr>
          <p:cNvSpPr/>
          <p:nvPr/>
        </p:nvSpPr>
        <p:spPr>
          <a:xfrm>
            <a:off x="4144566" y="351907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0AF8356E-9A3B-4FA2-FEAE-9B62FC47B4D3}"/>
              </a:ext>
            </a:extLst>
          </p:cNvPr>
          <p:cNvSpPr/>
          <p:nvPr/>
        </p:nvSpPr>
        <p:spPr>
          <a:xfrm>
            <a:off x="2234858" y="351907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0774DA20-C5DC-BC66-0B3A-791B0EA9CCE2}"/>
              </a:ext>
            </a:extLst>
          </p:cNvPr>
          <p:cNvSpPr/>
          <p:nvPr/>
        </p:nvSpPr>
        <p:spPr>
          <a:xfrm>
            <a:off x="7963982" y="3496559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191566F9-5F21-C378-F95B-D41CE97B3377}"/>
              </a:ext>
            </a:extLst>
          </p:cNvPr>
          <p:cNvCxnSpPr>
            <a:cxnSpLocks/>
            <a:stCxn id="9" idx="1"/>
            <a:endCxn id="9" idx="3"/>
          </p:cNvCxnSpPr>
          <p:nvPr/>
        </p:nvCxnSpPr>
        <p:spPr>
          <a:xfrm>
            <a:off x="0" y="3429000"/>
            <a:ext cx="990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75084355-20A1-9E19-6DBF-35A4C8293741}"/>
              </a:ext>
            </a:extLst>
          </p:cNvPr>
          <p:cNvSpPr txBox="1"/>
          <p:nvPr/>
        </p:nvSpPr>
        <p:spPr>
          <a:xfrm>
            <a:off x="2737987" y="256032"/>
            <a:ext cx="77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05/08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1FFD223-718F-54DC-69F0-B7BF867778B8}"/>
              </a:ext>
            </a:extLst>
          </p:cNvPr>
          <p:cNvSpPr txBox="1"/>
          <p:nvPr/>
        </p:nvSpPr>
        <p:spPr>
          <a:xfrm>
            <a:off x="896302" y="268224"/>
            <a:ext cx="775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04/08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C26089C-F624-2A09-349E-33F03BFCC2C6}"/>
              </a:ext>
            </a:extLst>
          </p:cNvPr>
          <p:cNvSpPr txBox="1"/>
          <p:nvPr/>
        </p:nvSpPr>
        <p:spPr>
          <a:xfrm>
            <a:off x="6557715" y="268224"/>
            <a:ext cx="81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07/08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5388CE4-C9BD-872B-0695-1F7D84DC0CD4}"/>
              </a:ext>
            </a:extLst>
          </p:cNvPr>
          <p:cNvSpPr txBox="1"/>
          <p:nvPr/>
        </p:nvSpPr>
        <p:spPr>
          <a:xfrm>
            <a:off x="4659290" y="235958"/>
            <a:ext cx="809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06/08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0F1BBD2-AF48-19CE-745D-A43D09ECDA2B}"/>
              </a:ext>
            </a:extLst>
          </p:cNvPr>
          <p:cNvSpPr txBox="1"/>
          <p:nvPr/>
        </p:nvSpPr>
        <p:spPr>
          <a:xfrm>
            <a:off x="8484420" y="235958"/>
            <a:ext cx="830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08/08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1FD2B5E-6F0A-5429-02B3-AD43EA826DD3}"/>
              </a:ext>
            </a:extLst>
          </p:cNvPr>
          <p:cNvSpPr txBox="1"/>
          <p:nvPr/>
        </p:nvSpPr>
        <p:spPr>
          <a:xfrm>
            <a:off x="597408" y="902208"/>
            <a:ext cx="1304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masis MT Pro" panose="02040504050005020304" pitchFamily="18" charset="0"/>
              </a:rPr>
              <a:t>Collier</a:t>
            </a:r>
            <a:r>
              <a:rPr lang="fr-FR" dirty="0"/>
              <a:t> de fleurs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Fabrication de toucan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Couronne de fleurs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96EABA8-5619-9AA4-3D0C-51C49734E121}"/>
              </a:ext>
            </a:extLst>
          </p:cNvPr>
          <p:cNvSpPr txBox="1"/>
          <p:nvPr/>
        </p:nvSpPr>
        <p:spPr>
          <a:xfrm>
            <a:off x="2248125" y="892426"/>
            <a:ext cx="17530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Mini-jeux sportif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Dessine ta coco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Création de jupe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861DB8C-7210-7239-F04E-19BD74082C7F}"/>
              </a:ext>
            </a:extLst>
          </p:cNvPr>
          <p:cNvSpPr txBox="1"/>
          <p:nvPr/>
        </p:nvSpPr>
        <p:spPr>
          <a:xfrm>
            <a:off x="4413504" y="841248"/>
            <a:ext cx="13861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Ma petite île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Fresque tropicale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Déco porte tropique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4B507782-DAD9-44BE-CB8A-C45814F754EC}"/>
              </a:ext>
            </a:extLst>
          </p:cNvPr>
          <p:cNvSpPr txBox="1"/>
          <p:nvPr/>
        </p:nvSpPr>
        <p:spPr>
          <a:xfrm>
            <a:off x="6278880" y="892427"/>
            <a:ext cx="14030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Statue musicale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Mon ananas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Décoration de salle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B626718-78C9-0878-B56E-B90618C01DF4}"/>
              </a:ext>
            </a:extLst>
          </p:cNvPr>
          <p:cNvSpPr txBox="1"/>
          <p:nvPr/>
        </p:nvSpPr>
        <p:spPr>
          <a:xfrm>
            <a:off x="8119872" y="841248"/>
            <a:ext cx="1460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</a:t>
            </a:r>
            <a:r>
              <a:rPr lang="fr-FR" dirty="0">
                <a:latin typeface="Amasis MT Pro" panose="02040504050005020304" pitchFamily="18" charset="0"/>
              </a:rPr>
              <a:t>Tic-tac</a:t>
            </a:r>
            <a:r>
              <a:rPr lang="fr-FR" dirty="0"/>
              <a:t> boum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A chacun son caméléon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EF69B93-BF90-2E42-59B4-BA40741AC089}"/>
              </a:ext>
            </a:extLst>
          </p:cNvPr>
          <p:cNvSpPr txBox="1"/>
          <p:nvPr/>
        </p:nvSpPr>
        <p:spPr>
          <a:xfrm>
            <a:off x="324562" y="3977622"/>
            <a:ext cx="18397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Morpion sportif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u="sng" dirty="0"/>
              <a:t>Jeu:</a:t>
            </a:r>
            <a:r>
              <a:rPr lang="fr-FR" dirty="0"/>
              <a:t> Chamboule tout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7EC8689-AC3B-E49A-B5FD-51AB2757A05C}"/>
              </a:ext>
            </a:extLst>
          </p:cNvPr>
          <p:cNvSpPr txBox="1"/>
          <p:nvPr/>
        </p:nvSpPr>
        <p:spPr>
          <a:xfrm>
            <a:off x="2284477" y="3977622"/>
            <a:ext cx="17572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Palmier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u="sng" dirty="0"/>
              <a:t>Jeu:</a:t>
            </a:r>
            <a:r>
              <a:rPr lang="fr-FR" dirty="0"/>
              <a:t> La rivière aux crocodiles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24DC2B35-16FE-8792-F12B-0F06B9D187B6}"/>
              </a:ext>
            </a:extLst>
          </p:cNvPr>
          <p:cNvSpPr txBox="1"/>
          <p:nvPr/>
        </p:nvSpPr>
        <p:spPr>
          <a:xfrm>
            <a:off x="4155989" y="3977622"/>
            <a:ext cx="17732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L’eau à la chaîne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u="sng" dirty="0"/>
              <a:t>Jeu:</a:t>
            </a:r>
            <a:r>
              <a:rPr lang="fr-FR" dirty="0"/>
              <a:t> Jungle </a:t>
            </a:r>
            <a:r>
              <a:rPr lang="fr-FR" dirty="0" err="1"/>
              <a:t>ball</a:t>
            </a: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34814DF-5E4D-A625-EE12-09BD263AF6CF}"/>
              </a:ext>
            </a:extLst>
          </p:cNvPr>
          <p:cNvSpPr txBox="1"/>
          <p:nvPr/>
        </p:nvSpPr>
        <p:spPr>
          <a:xfrm>
            <a:off x="6185180" y="3977622"/>
            <a:ext cx="15127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Fleur hawaïenne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u="sng" dirty="0"/>
              <a:t>Jeu:</a:t>
            </a:r>
            <a:r>
              <a:rPr lang="fr-FR" dirty="0"/>
              <a:t> Vise et marque !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DB10D6A-E58A-ACB5-73E6-1905D7709475}"/>
              </a:ext>
            </a:extLst>
          </p:cNvPr>
          <p:cNvSpPr txBox="1"/>
          <p:nvPr/>
        </p:nvSpPr>
        <p:spPr>
          <a:xfrm>
            <a:off x="8024371" y="3977622"/>
            <a:ext cx="17788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Cadre perroquet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u="sng" dirty="0"/>
              <a:t>Jeu:</a:t>
            </a:r>
            <a:r>
              <a:rPr lang="fr-FR" dirty="0"/>
              <a:t> Bataille d’eau</a:t>
            </a:r>
          </a:p>
        </p:txBody>
      </p:sp>
    </p:spTree>
    <p:extLst>
      <p:ext uri="{BB962C8B-B14F-4D97-AF65-F5344CB8AC3E}">
        <p14:creationId xmlns:p14="http://schemas.microsoft.com/office/powerpoint/2010/main" val="127760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5C2311-628B-23DA-46C3-0F118C066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palmier, peinture, Arecales, plante">
            <a:extLst>
              <a:ext uri="{FF2B5EF4-FFF2-40B4-BE49-F238E27FC236}">
                <a16:creationId xmlns:a16="http://schemas.microsoft.com/office/drawing/2014/main" id="{15952B17-D282-A1E6-03FF-F8635F0E8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63985F0-F45E-3B8F-E33D-52069B181EA4}"/>
              </a:ext>
            </a:extLst>
          </p:cNvPr>
          <p:cNvSpPr/>
          <p:nvPr/>
        </p:nvSpPr>
        <p:spPr>
          <a:xfrm>
            <a:off x="7963982" y="135117"/>
            <a:ext cx="1839190" cy="6610281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7DCB21F1-BB5A-9646-06D9-A290CCFA4BAF}"/>
              </a:ext>
            </a:extLst>
          </p:cNvPr>
          <p:cNvSpPr/>
          <p:nvPr/>
        </p:nvSpPr>
        <p:spPr>
          <a:xfrm>
            <a:off x="325151" y="3496559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5A4B392-ED05-C7D0-82B4-DD239AD3B400}"/>
              </a:ext>
            </a:extLst>
          </p:cNvPr>
          <p:cNvSpPr/>
          <p:nvPr/>
        </p:nvSpPr>
        <p:spPr>
          <a:xfrm>
            <a:off x="4123027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0D63A36E-BE0A-39A5-E0C0-3DF3ECD008E5}"/>
              </a:ext>
            </a:extLst>
          </p:cNvPr>
          <p:cNvSpPr/>
          <p:nvPr/>
        </p:nvSpPr>
        <p:spPr>
          <a:xfrm>
            <a:off x="2224089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D0366AB-6826-5669-BF8C-ED486BE00A8B}"/>
              </a:ext>
            </a:extLst>
          </p:cNvPr>
          <p:cNvSpPr/>
          <p:nvPr/>
        </p:nvSpPr>
        <p:spPr>
          <a:xfrm>
            <a:off x="325151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D0164400-F4F6-3C72-0C62-F04AA8DB940A}"/>
              </a:ext>
            </a:extLst>
          </p:cNvPr>
          <p:cNvSpPr/>
          <p:nvPr/>
        </p:nvSpPr>
        <p:spPr>
          <a:xfrm>
            <a:off x="6021965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304E4A1A-3BF6-BA1F-90A6-8D0FD75FF30E}"/>
              </a:ext>
            </a:extLst>
          </p:cNvPr>
          <p:cNvSpPr/>
          <p:nvPr/>
        </p:nvSpPr>
        <p:spPr>
          <a:xfrm>
            <a:off x="6065044" y="3496559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FB97DC39-F9FB-8DE4-1A8B-A5593B13B730}"/>
              </a:ext>
            </a:extLst>
          </p:cNvPr>
          <p:cNvSpPr/>
          <p:nvPr/>
        </p:nvSpPr>
        <p:spPr>
          <a:xfrm>
            <a:off x="4144566" y="351907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4C0ECD59-D93B-2112-7D5A-9BB299946793}"/>
              </a:ext>
            </a:extLst>
          </p:cNvPr>
          <p:cNvSpPr/>
          <p:nvPr/>
        </p:nvSpPr>
        <p:spPr>
          <a:xfrm>
            <a:off x="2234858" y="351907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66FC4047-AF54-7897-27C4-10E14275A359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0" y="3429000"/>
            <a:ext cx="78611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1BB82E26-D6BA-58CD-5F17-59F5A63E7841}"/>
              </a:ext>
            </a:extLst>
          </p:cNvPr>
          <p:cNvSpPr txBox="1"/>
          <p:nvPr/>
        </p:nvSpPr>
        <p:spPr>
          <a:xfrm>
            <a:off x="2737987" y="256032"/>
            <a:ext cx="836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19/08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780563B-0899-2243-305D-99E5BDCBE4C6}"/>
              </a:ext>
            </a:extLst>
          </p:cNvPr>
          <p:cNvSpPr txBox="1"/>
          <p:nvPr/>
        </p:nvSpPr>
        <p:spPr>
          <a:xfrm>
            <a:off x="839692" y="268224"/>
            <a:ext cx="800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18/08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874F2BE-F79E-94D7-A51D-A537B7F6064B}"/>
              </a:ext>
            </a:extLst>
          </p:cNvPr>
          <p:cNvSpPr txBox="1"/>
          <p:nvPr/>
        </p:nvSpPr>
        <p:spPr>
          <a:xfrm>
            <a:off x="6557715" y="268224"/>
            <a:ext cx="81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21/08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43E53A9-6099-6A49-C8B6-CC81ECDEC0B8}"/>
              </a:ext>
            </a:extLst>
          </p:cNvPr>
          <p:cNvSpPr txBox="1"/>
          <p:nvPr/>
        </p:nvSpPr>
        <p:spPr>
          <a:xfrm>
            <a:off x="4683892" y="256032"/>
            <a:ext cx="85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20/08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6D37662-75BB-895A-2C78-0E6A0037F39E}"/>
              </a:ext>
            </a:extLst>
          </p:cNvPr>
          <p:cNvSpPr txBox="1"/>
          <p:nvPr/>
        </p:nvSpPr>
        <p:spPr>
          <a:xfrm>
            <a:off x="8484420" y="235958"/>
            <a:ext cx="793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22/08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D0DFF4-738A-B792-F162-D0379C436B59}"/>
              </a:ext>
            </a:extLst>
          </p:cNvPr>
          <p:cNvSpPr txBox="1"/>
          <p:nvPr/>
        </p:nvSpPr>
        <p:spPr>
          <a:xfrm>
            <a:off x="8007062" y="2419341"/>
            <a:ext cx="179611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100" dirty="0">
                <a:cs typeface="Aldhabi" panose="01000000000000000000" pitchFamily="2" charset="-78"/>
              </a:rPr>
              <a:t>Structure</a:t>
            </a:r>
          </a:p>
          <a:p>
            <a:pPr algn="ctr"/>
            <a:endParaRPr lang="fr-FR" sz="3100" dirty="0">
              <a:cs typeface="Aldhabi" panose="01000000000000000000" pitchFamily="2" charset="-78"/>
            </a:endParaRPr>
          </a:p>
          <a:p>
            <a:pPr algn="ctr"/>
            <a:r>
              <a:rPr lang="fr-FR" sz="3100" dirty="0">
                <a:cs typeface="Aldhabi" panose="01000000000000000000" pitchFamily="2" charset="-78"/>
              </a:rPr>
              <a:t>gonflable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BA4BD90-A1FD-60F0-0CA8-A8ADC153B867}"/>
              </a:ext>
            </a:extLst>
          </p:cNvPr>
          <p:cNvSpPr txBox="1"/>
          <p:nvPr/>
        </p:nvSpPr>
        <p:spPr>
          <a:xfrm>
            <a:off x="577567" y="938783"/>
            <a:ext cx="15116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Le relais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 err="1"/>
              <a:t>Tothem</a:t>
            </a: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B1293AA-549F-E41D-3107-F12CCBAA11F5}"/>
              </a:ext>
            </a:extLst>
          </p:cNvPr>
          <p:cNvSpPr txBox="1"/>
          <p:nvPr/>
        </p:nvSpPr>
        <p:spPr>
          <a:xfrm>
            <a:off x="2267168" y="938783"/>
            <a:ext cx="1753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Création de glace en papier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Singe mobile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F24EEB2-6A79-3866-D702-53F378F50B8A}"/>
              </a:ext>
            </a:extLst>
          </p:cNvPr>
          <p:cNvSpPr txBox="1"/>
          <p:nvPr/>
        </p:nvSpPr>
        <p:spPr>
          <a:xfrm>
            <a:off x="4401311" y="938783"/>
            <a:ext cx="1517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Blind test animaux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Initiation yoga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8D65B53-D51F-970E-8E89-698134FCB69A}"/>
              </a:ext>
            </a:extLst>
          </p:cNvPr>
          <p:cNvSpPr txBox="1"/>
          <p:nvPr/>
        </p:nvSpPr>
        <p:spPr>
          <a:xfrm>
            <a:off x="5989931" y="938783"/>
            <a:ext cx="18391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Fabrication cadre coucher de soleil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u="sng" dirty="0"/>
              <a:t>Jeu:</a:t>
            </a:r>
            <a:r>
              <a:rPr lang="fr-FR" dirty="0"/>
              <a:t> Béret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410034B-C145-D8BB-2ABE-66100184ADC1}"/>
              </a:ext>
            </a:extLst>
          </p:cNvPr>
          <p:cNvSpPr txBox="1"/>
          <p:nvPr/>
        </p:nvSpPr>
        <p:spPr>
          <a:xfrm>
            <a:off x="577567" y="4035167"/>
            <a:ext cx="14241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Silhouette été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b="1" u="sng" dirty="0"/>
              <a:t>Jeu:</a:t>
            </a:r>
            <a:r>
              <a:rPr lang="fr-FR" dirty="0"/>
              <a:t> Dessinez c’est gagné !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DA1908F-3627-FADD-8808-C106FC8197BA}"/>
              </a:ext>
            </a:extLst>
          </p:cNvPr>
          <p:cNvSpPr txBox="1"/>
          <p:nvPr/>
        </p:nvSpPr>
        <p:spPr>
          <a:xfrm>
            <a:off x="2409540" y="4913793"/>
            <a:ext cx="1593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Épervier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3E131BD8-D284-B33E-136E-3AE4C7308CBA}"/>
              </a:ext>
            </a:extLst>
          </p:cNvPr>
          <p:cNvSpPr txBox="1"/>
          <p:nvPr/>
        </p:nvSpPr>
        <p:spPr>
          <a:xfrm>
            <a:off x="4341178" y="4727663"/>
            <a:ext cx="1561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Création d’un éventail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E3FE227-D8F5-F7A7-DD33-7CA23F6A1EBD}"/>
              </a:ext>
            </a:extLst>
          </p:cNvPr>
          <p:cNvSpPr txBox="1"/>
          <p:nvPr/>
        </p:nvSpPr>
        <p:spPr>
          <a:xfrm>
            <a:off x="6133475" y="4774167"/>
            <a:ext cx="16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Le hibou</a:t>
            </a:r>
          </a:p>
        </p:txBody>
      </p:sp>
    </p:spTree>
    <p:extLst>
      <p:ext uri="{BB962C8B-B14F-4D97-AF65-F5344CB8AC3E}">
        <p14:creationId xmlns:p14="http://schemas.microsoft.com/office/powerpoint/2010/main" val="397110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87038-F36B-F6F6-1C6F-23365BAC6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palmier, peinture, Arecales, plante">
            <a:extLst>
              <a:ext uri="{FF2B5EF4-FFF2-40B4-BE49-F238E27FC236}">
                <a16:creationId xmlns:a16="http://schemas.microsoft.com/office/drawing/2014/main" id="{3449FCC6-EF1C-9A46-A076-969578F394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BEF0317-3E56-966F-56FE-B8D15EC9FFD1}"/>
              </a:ext>
            </a:extLst>
          </p:cNvPr>
          <p:cNvSpPr/>
          <p:nvPr/>
        </p:nvSpPr>
        <p:spPr>
          <a:xfrm>
            <a:off x="7963982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F6B36B7-1A65-43FF-22DE-C4AEAEB77E7A}"/>
              </a:ext>
            </a:extLst>
          </p:cNvPr>
          <p:cNvSpPr/>
          <p:nvPr/>
        </p:nvSpPr>
        <p:spPr>
          <a:xfrm>
            <a:off x="325151" y="3496559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E8786D8-0B1F-270A-DC2D-ED1BF001B01A}"/>
              </a:ext>
            </a:extLst>
          </p:cNvPr>
          <p:cNvSpPr/>
          <p:nvPr/>
        </p:nvSpPr>
        <p:spPr>
          <a:xfrm>
            <a:off x="4123027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F2CA1A47-5814-06B3-2E0C-ABC25DAEB643}"/>
              </a:ext>
            </a:extLst>
          </p:cNvPr>
          <p:cNvSpPr/>
          <p:nvPr/>
        </p:nvSpPr>
        <p:spPr>
          <a:xfrm>
            <a:off x="2224089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CE327C1B-F602-B852-AEBB-A7A47F1EFC19}"/>
              </a:ext>
            </a:extLst>
          </p:cNvPr>
          <p:cNvSpPr/>
          <p:nvPr/>
        </p:nvSpPr>
        <p:spPr>
          <a:xfrm>
            <a:off x="325151" y="13511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3F2E2F22-FCBF-719A-5C7D-AC0A0EE9791E}"/>
              </a:ext>
            </a:extLst>
          </p:cNvPr>
          <p:cNvSpPr/>
          <p:nvPr/>
        </p:nvSpPr>
        <p:spPr>
          <a:xfrm>
            <a:off x="6032735" y="135118"/>
            <a:ext cx="1839190" cy="6610281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605D1B69-D136-CB9D-4E15-0D15292F4D45}"/>
              </a:ext>
            </a:extLst>
          </p:cNvPr>
          <p:cNvSpPr/>
          <p:nvPr/>
        </p:nvSpPr>
        <p:spPr>
          <a:xfrm>
            <a:off x="4144566" y="351907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EE27F335-FDE6-328E-517A-0C77F1CE2A92}"/>
              </a:ext>
            </a:extLst>
          </p:cNvPr>
          <p:cNvSpPr/>
          <p:nvPr/>
        </p:nvSpPr>
        <p:spPr>
          <a:xfrm>
            <a:off x="2234858" y="3519078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D5812864-032A-546E-C518-DA821A4CE4FA}"/>
              </a:ext>
            </a:extLst>
          </p:cNvPr>
          <p:cNvSpPr/>
          <p:nvPr/>
        </p:nvSpPr>
        <p:spPr>
          <a:xfrm>
            <a:off x="7963982" y="3496559"/>
            <a:ext cx="1839190" cy="3248842"/>
          </a:xfrm>
          <a:prstGeom prst="roundRect">
            <a:avLst/>
          </a:prstGeom>
          <a:gradFill flip="none" rotWithShape="1">
            <a:gsLst>
              <a:gs pos="0">
                <a:srgbClr val="4EA3E6">
                  <a:tint val="66000"/>
                  <a:satMod val="160000"/>
                </a:srgbClr>
              </a:gs>
              <a:gs pos="50000">
                <a:srgbClr val="4EA3E6">
                  <a:tint val="44500"/>
                  <a:satMod val="160000"/>
                </a:srgbClr>
              </a:gs>
              <a:gs pos="100000">
                <a:srgbClr val="4EA3E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DC54E5B7-D591-4E97-9D19-E4C86124B2C4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0" y="3429000"/>
            <a:ext cx="596221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3283CD41-ADC3-5981-B591-3AD6D1B93CFF}"/>
              </a:ext>
            </a:extLst>
          </p:cNvPr>
          <p:cNvSpPr txBox="1"/>
          <p:nvPr/>
        </p:nvSpPr>
        <p:spPr>
          <a:xfrm>
            <a:off x="2737987" y="256032"/>
            <a:ext cx="79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26/08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9F6247C-68E2-DF7B-16C9-BBB711D10EE4}"/>
              </a:ext>
            </a:extLst>
          </p:cNvPr>
          <p:cNvSpPr txBox="1"/>
          <p:nvPr/>
        </p:nvSpPr>
        <p:spPr>
          <a:xfrm>
            <a:off x="930285" y="276928"/>
            <a:ext cx="800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25/08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82C5AA1-AA66-3ED7-85C8-8B3B38D9C67F}"/>
              </a:ext>
            </a:extLst>
          </p:cNvPr>
          <p:cNvSpPr txBox="1"/>
          <p:nvPr/>
        </p:nvSpPr>
        <p:spPr>
          <a:xfrm>
            <a:off x="6557715" y="276928"/>
            <a:ext cx="84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28/08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60A7FF2-5DD7-4567-9FAD-2FD90A4C65EE}"/>
              </a:ext>
            </a:extLst>
          </p:cNvPr>
          <p:cNvSpPr txBox="1"/>
          <p:nvPr/>
        </p:nvSpPr>
        <p:spPr>
          <a:xfrm>
            <a:off x="4675447" y="276928"/>
            <a:ext cx="82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27/08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D5A1BB-5BD1-AD80-4FB1-DAFFBE0D1C28}"/>
              </a:ext>
            </a:extLst>
          </p:cNvPr>
          <p:cNvSpPr txBox="1"/>
          <p:nvPr/>
        </p:nvSpPr>
        <p:spPr>
          <a:xfrm>
            <a:off x="8476394" y="276928"/>
            <a:ext cx="825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29/08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DAA72F8A-94B9-2EEB-5F5E-9E81E083C364}"/>
              </a:ext>
            </a:extLst>
          </p:cNvPr>
          <p:cNvCxnSpPr>
            <a:cxnSpLocks/>
            <a:endCxn id="9" idx="3"/>
          </p:cNvCxnSpPr>
          <p:nvPr/>
        </p:nvCxnSpPr>
        <p:spPr>
          <a:xfrm flipV="1">
            <a:off x="7963982" y="3429000"/>
            <a:ext cx="1942018" cy="355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2752B35E-41EE-76B6-D68C-8C7CF3993819}"/>
              </a:ext>
            </a:extLst>
          </p:cNvPr>
          <p:cNvSpPr txBox="1"/>
          <p:nvPr/>
        </p:nvSpPr>
        <p:spPr>
          <a:xfrm>
            <a:off x="6054275" y="1913996"/>
            <a:ext cx="17961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cs typeface="Aldhabi" panose="01000000000000000000" pitchFamily="2" charset="-78"/>
              </a:rPr>
              <a:t>Journée au parc de </a:t>
            </a:r>
            <a:r>
              <a:rPr lang="fr-FR" sz="3200" dirty="0" err="1">
                <a:cs typeface="Aldhabi" panose="01000000000000000000" pitchFamily="2" charset="-78"/>
              </a:rPr>
              <a:t>Géresme</a:t>
            </a:r>
            <a:endParaRPr lang="fr-FR" sz="3200" dirty="0">
              <a:cs typeface="Aldhabi" panose="01000000000000000000" pitchFamily="2" charset="-78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326679B-F1FD-3C0C-34AD-9EDF312F62E3}"/>
              </a:ext>
            </a:extLst>
          </p:cNvPr>
          <p:cNvSpPr txBox="1"/>
          <p:nvPr/>
        </p:nvSpPr>
        <p:spPr>
          <a:xfrm>
            <a:off x="597408" y="963168"/>
            <a:ext cx="13212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Cerf volant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Tir à l’arc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3E5CC67-9C17-D548-1E2A-B689DF5C23F9}"/>
              </a:ext>
            </a:extLst>
          </p:cNvPr>
          <p:cNvSpPr txBox="1"/>
          <p:nvPr/>
        </p:nvSpPr>
        <p:spPr>
          <a:xfrm>
            <a:off x="4433451" y="1436374"/>
            <a:ext cx="1353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Relais kangourou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F7D0AEC-41B0-6B55-4FF5-816FA1E2E9DF}"/>
              </a:ext>
            </a:extLst>
          </p:cNvPr>
          <p:cNvSpPr txBox="1"/>
          <p:nvPr/>
        </p:nvSpPr>
        <p:spPr>
          <a:xfrm>
            <a:off x="4462272" y="816864"/>
            <a:ext cx="1324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D02D927-7ACB-9FB8-D90F-22624268B78E}"/>
              </a:ext>
            </a:extLst>
          </p:cNvPr>
          <p:cNvSpPr txBox="1"/>
          <p:nvPr/>
        </p:nvSpPr>
        <p:spPr>
          <a:xfrm>
            <a:off x="2399377" y="963168"/>
            <a:ext cx="14779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Fabrication d’un collier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Jeu de </a:t>
            </a:r>
            <a:r>
              <a:rPr lang="fr-FR" dirty="0" err="1"/>
              <a:t>mîme</a:t>
            </a:r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10DE1CF-9A57-82BC-D03C-5ACC2BF0F74A}"/>
              </a:ext>
            </a:extLst>
          </p:cNvPr>
          <p:cNvSpPr txBox="1"/>
          <p:nvPr/>
        </p:nvSpPr>
        <p:spPr>
          <a:xfrm>
            <a:off x="8217408" y="1240167"/>
            <a:ext cx="1363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La rivière aux crocodiles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4B398203-F783-CC53-B24B-BA8FBFC026C6}"/>
              </a:ext>
            </a:extLst>
          </p:cNvPr>
          <p:cNvSpPr txBox="1"/>
          <p:nvPr/>
        </p:nvSpPr>
        <p:spPr>
          <a:xfrm>
            <a:off x="468304" y="4797814"/>
            <a:ext cx="1635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Parcours de motricité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717A7BF-68E8-DFEE-2555-E0D97970564D}"/>
              </a:ext>
            </a:extLst>
          </p:cNvPr>
          <p:cNvSpPr txBox="1"/>
          <p:nvPr/>
        </p:nvSpPr>
        <p:spPr>
          <a:xfrm>
            <a:off x="2336999" y="4775294"/>
            <a:ext cx="1727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Jeu:</a:t>
            </a:r>
            <a:r>
              <a:rPr lang="fr-FR" dirty="0"/>
              <a:t> La bonne couleur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848E9255-E32A-6AC4-5AB2-6CC7C54386AC}"/>
              </a:ext>
            </a:extLst>
          </p:cNvPr>
          <p:cNvSpPr txBox="1"/>
          <p:nvPr/>
        </p:nvSpPr>
        <p:spPr>
          <a:xfrm>
            <a:off x="4433451" y="4659107"/>
            <a:ext cx="1353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cs typeface="Aldhabi" panose="01000000000000000000" pitchFamily="2" charset="-78"/>
              </a:rPr>
              <a:t>Perle à repasser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BAFBCA0-7E03-6B44-021C-E061E8113496}"/>
              </a:ext>
            </a:extLst>
          </p:cNvPr>
          <p:cNvSpPr txBox="1"/>
          <p:nvPr/>
        </p:nvSpPr>
        <p:spPr>
          <a:xfrm>
            <a:off x="8253270" y="4669167"/>
            <a:ext cx="13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Jeux de société</a:t>
            </a:r>
          </a:p>
        </p:txBody>
      </p:sp>
    </p:spTree>
    <p:extLst>
      <p:ext uri="{BB962C8B-B14F-4D97-AF65-F5344CB8AC3E}">
        <p14:creationId xmlns:p14="http://schemas.microsoft.com/office/powerpoint/2010/main" val="31809904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243</Words>
  <Application>Microsoft Office PowerPoint</Application>
  <PresentationFormat>Format A4 (210 x 297 mm)</PresentationFormat>
  <Paragraphs>118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Agency FB</vt:lpstr>
      <vt:lpstr>Aldhabi</vt:lpstr>
      <vt:lpstr>Amasis MT Pro</vt:lpstr>
      <vt:lpstr>Aptos</vt:lpstr>
      <vt:lpstr>Aptos Display</vt:lpstr>
      <vt:lpstr>Arial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CLSH LONGPERRIER</dc:creator>
  <cp:lastModifiedBy>CLSH LONGPERRIER</cp:lastModifiedBy>
  <cp:revision>5</cp:revision>
  <dcterms:created xsi:type="dcterms:W3CDTF">2025-06-10T09:48:34Z</dcterms:created>
  <dcterms:modified xsi:type="dcterms:W3CDTF">2025-07-03T07:19:02Z</dcterms:modified>
</cp:coreProperties>
</file>