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9871"/>
    <a:srgbClr val="74878D"/>
    <a:srgbClr val="FDC346"/>
    <a:srgbClr val="CBA137"/>
    <a:srgbClr val="5C4A1E"/>
    <a:srgbClr val="3B2508"/>
    <a:srgbClr val="C80000"/>
    <a:srgbClr val="BC0000"/>
    <a:srgbClr val="A8B5DE"/>
    <a:srgbClr val="84B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FB9DE-2447-4574-9893-AA6A6759C9F8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6CEC8-5525-43BA-B780-0B56D6F5F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92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6CEC8-5525-43BA-B780-0B56D6F5F6D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011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39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09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18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10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60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36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416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1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09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78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19A766-C1CA-4CED-A42E-FAF3BB1866D9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BA4C5E-21C6-45FA-A8DD-5F455A6798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998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 descr="Une image contenant fruit, Graphique, clipart, graphisme">
            <a:extLst>
              <a:ext uri="{FF2B5EF4-FFF2-40B4-BE49-F238E27FC236}">
                <a16:creationId xmlns:a16="http://schemas.microsoft.com/office/drawing/2014/main" id="{19A9BC0F-193D-B00A-5106-80E395D8C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DC0C7F83-2CA1-F99D-5A51-4A933FECC70C}"/>
              </a:ext>
            </a:extLst>
          </p:cNvPr>
          <p:cNvSpPr/>
          <p:nvPr/>
        </p:nvSpPr>
        <p:spPr>
          <a:xfrm>
            <a:off x="468630" y="109728"/>
            <a:ext cx="9246870" cy="12908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9677EC9-4358-80CD-48B0-93C3E28668D8}"/>
              </a:ext>
            </a:extLst>
          </p:cNvPr>
          <p:cNvSpPr txBox="1"/>
          <p:nvPr/>
        </p:nvSpPr>
        <p:spPr>
          <a:xfrm>
            <a:off x="1497330" y="-168164"/>
            <a:ext cx="741502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effectLst>
                  <a:glow rad="101600">
                    <a:srgbClr val="FDC346"/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Planning d’activités du groupe élémentaire </a:t>
            </a:r>
          </a:p>
          <a:p>
            <a:pPr algn="ctr"/>
            <a:r>
              <a:rPr lang="fr-FR" sz="4800" dirty="0">
                <a:effectLst>
                  <a:glow rad="101600">
                    <a:srgbClr val="FDC346"/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Du 07 juillet au 01 août 2025</a:t>
            </a: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F79686C-B5D4-383F-DF65-45FBAF77282E}"/>
              </a:ext>
            </a:extLst>
          </p:cNvPr>
          <p:cNvSpPr txBox="1"/>
          <p:nvPr/>
        </p:nvSpPr>
        <p:spPr>
          <a:xfrm>
            <a:off x="3172967" y="109728"/>
            <a:ext cx="3560065" cy="2308324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fr-FR" sz="2400" b="1" u="sng" dirty="0">
                <a:latin typeface="Sagona" panose="02010004040101010103" pitchFamily="2" charset="0"/>
              </a:rPr>
              <a:t>ÉVÈNEMENT :</a:t>
            </a:r>
            <a:r>
              <a:rPr lang="fr-FR" sz="2400" b="1" dirty="0">
                <a:latin typeface="Sagona" panose="02010004040101010103" pitchFamily="2" charset="0"/>
              </a:rPr>
              <a:t> </a:t>
            </a:r>
          </a:p>
          <a:p>
            <a:pPr algn="ctr"/>
            <a:endParaRPr lang="fr-FR" sz="2800" b="1" dirty="0">
              <a:latin typeface="Sagona" panose="02010004040101010103" pitchFamily="2" charset="0"/>
            </a:endParaRPr>
          </a:p>
          <a:p>
            <a:pPr algn="ctr"/>
            <a:r>
              <a:rPr lang="fr-FR" sz="2800" b="1" dirty="0">
                <a:latin typeface="Sagona" panose="02010004040101010103" pitchFamily="2" charset="0"/>
              </a:rPr>
              <a:t>JEUDI 24 JUILLET : </a:t>
            </a:r>
          </a:p>
          <a:p>
            <a:pPr algn="ctr"/>
            <a:endParaRPr lang="fr-FR" sz="2800" dirty="0">
              <a:latin typeface="Abadi" panose="020B0604020104020204" pitchFamily="34" charset="0"/>
            </a:endParaRPr>
          </a:p>
          <a:p>
            <a:pPr algn="ctr"/>
            <a:r>
              <a:rPr lang="fr-FR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Abadi" panose="020B0604020104020204" pitchFamily="34" charset="0"/>
              </a:rPr>
              <a:t>PARC ASTÉRIX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C91EB1B3-1423-9A69-E780-A6DFE3372ECE}"/>
              </a:ext>
            </a:extLst>
          </p:cNvPr>
          <p:cNvSpPr/>
          <p:nvPr/>
        </p:nvSpPr>
        <p:spPr>
          <a:xfrm>
            <a:off x="5715000" y="4160520"/>
            <a:ext cx="4191000" cy="25877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ECC95CD-B2E7-27B9-1378-B86CFD9A1EE4}"/>
              </a:ext>
            </a:extLst>
          </p:cNvPr>
          <p:cNvSpPr txBox="1"/>
          <p:nvPr/>
        </p:nvSpPr>
        <p:spPr>
          <a:xfrm>
            <a:off x="6192393" y="4316837"/>
            <a:ext cx="323621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b="1" u="sng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Thèmes :</a:t>
            </a:r>
            <a:r>
              <a:rPr lang="fr-FR" sz="2600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 </a:t>
            </a:r>
          </a:p>
          <a:p>
            <a:pPr algn="ctr"/>
            <a:r>
              <a:rPr lang="fr-FR" sz="2600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Du 07/07 au 11/07 : </a:t>
            </a:r>
            <a:r>
              <a:rPr lang="fr-FR" sz="2600" b="1" i="1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Secret Story</a:t>
            </a:r>
            <a:endParaRPr lang="fr-FR" sz="2600" dirty="0">
              <a:effectLst>
                <a:glow rad="101600">
                  <a:srgbClr val="FDC346">
                    <a:alpha val="60000"/>
                  </a:srgbClr>
                </a:glo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ctr"/>
            <a:r>
              <a:rPr lang="fr-FR" sz="2600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Du 14/07  au 18/07 </a:t>
            </a:r>
            <a:r>
              <a:rPr lang="fr-FR" sz="2600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fr-FR" sz="2600" b="1" i="1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Pékin Express</a:t>
            </a:r>
            <a:endParaRPr lang="fr-FR" sz="2600" dirty="0">
              <a:effectLst>
                <a:glow rad="101600">
                  <a:srgbClr val="FDC346">
                    <a:alpha val="60000"/>
                  </a:srgbClr>
                </a:glo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ctr"/>
            <a:r>
              <a:rPr lang="fr-FR" sz="2600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Du 21/07 au 25/07 :  </a:t>
            </a:r>
            <a:r>
              <a:rPr lang="fr-FR" sz="2600" b="1" i="1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Fort Boyard</a:t>
            </a:r>
            <a:endParaRPr lang="fr-FR" sz="2600" dirty="0">
              <a:effectLst>
                <a:glow rad="101600">
                  <a:srgbClr val="FDC346">
                    <a:alpha val="60000"/>
                  </a:srgbClr>
                </a:glo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algn="ctr"/>
            <a:r>
              <a:rPr lang="fr-FR" sz="2600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Du 28/07 au 31/07 : </a:t>
            </a:r>
            <a:r>
              <a:rPr lang="fr-FR" sz="2600" b="1" i="1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Koh - Lanta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9A591AC2-9CF6-CF5B-4069-9F8358B9BDDC}"/>
              </a:ext>
            </a:extLst>
          </p:cNvPr>
          <p:cNvSpPr/>
          <p:nvPr/>
        </p:nvSpPr>
        <p:spPr>
          <a:xfrm>
            <a:off x="0" y="3966965"/>
            <a:ext cx="3474721" cy="279262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953D883-24A2-C4A6-F283-A22CE88B28EB}"/>
              </a:ext>
            </a:extLst>
          </p:cNvPr>
          <p:cNvSpPr txBox="1"/>
          <p:nvPr/>
        </p:nvSpPr>
        <p:spPr>
          <a:xfrm>
            <a:off x="257176" y="4183380"/>
            <a:ext cx="289179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effectLst>
                  <a:glow rad="101600">
                    <a:srgbClr val="FDC346">
                      <a:alpha val="60000"/>
                    </a:srgbClr>
                  </a:glo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Pour tout renseignements contactez l’accueil de loisirs 06.74.26.69.71</a:t>
            </a:r>
          </a:p>
        </p:txBody>
      </p:sp>
    </p:spTree>
    <p:extLst>
      <p:ext uri="{BB962C8B-B14F-4D97-AF65-F5344CB8AC3E}">
        <p14:creationId xmlns:p14="http://schemas.microsoft.com/office/powerpoint/2010/main" val="58171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iel, capture d’écran, bleu, plein air">
            <a:extLst>
              <a:ext uri="{FF2B5EF4-FFF2-40B4-BE49-F238E27FC236}">
                <a16:creationId xmlns:a16="http://schemas.microsoft.com/office/drawing/2014/main" id="{2E7B3D54-E555-D174-78A2-6BF22AC571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3147B5A9-070C-DF84-9E18-92B0A95FE969}"/>
              </a:ext>
            </a:extLst>
          </p:cNvPr>
          <p:cNvSpPr/>
          <p:nvPr/>
        </p:nvSpPr>
        <p:spPr>
          <a:xfrm>
            <a:off x="8117017" y="201704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A8B5DE">
                  <a:tint val="66000"/>
                  <a:satMod val="160000"/>
                </a:srgbClr>
              </a:gs>
              <a:gs pos="50000">
                <a:srgbClr val="A8B5DE">
                  <a:tint val="44500"/>
                  <a:satMod val="160000"/>
                </a:srgbClr>
              </a:gs>
              <a:gs pos="100000">
                <a:srgbClr val="A8B5DE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6159FA6A-1D99-E4BF-7043-E66BE1B8676A}"/>
              </a:ext>
            </a:extLst>
          </p:cNvPr>
          <p:cNvSpPr/>
          <p:nvPr/>
        </p:nvSpPr>
        <p:spPr>
          <a:xfrm>
            <a:off x="549526" y="207264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A8B5DE">
                  <a:tint val="66000"/>
                  <a:satMod val="160000"/>
                </a:srgbClr>
              </a:gs>
              <a:gs pos="50000">
                <a:srgbClr val="A8B5DE">
                  <a:tint val="44500"/>
                  <a:satMod val="160000"/>
                </a:srgbClr>
              </a:gs>
              <a:gs pos="100000">
                <a:srgbClr val="A8B5DE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8F6545C4-4794-CB10-FD3B-6ED6EA1DC1D1}"/>
              </a:ext>
            </a:extLst>
          </p:cNvPr>
          <p:cNvSpPr/>
          <p:nvPr/>
        </p:nvSpPr>
        <p:spPr>
          <a:xfrm>
            <a:off x="2420087" y="207264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A8B5DE">
                  <a:tint val="66000"/>
                  <a:satMod val="160000"/>
                </a:srgbClr>
              </a:gs>
              <a:gs pos="50000">
                <a:srgbClr val="A8B5DE">
                  <a:tint val="44500"/>
                  <a:satMod val="160000"/>
                </a:srgbClr>
              </a:gs>
              <a:gs pos="100000">
                <a:srgbClr val="A8B5DE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C30E09A-12C8-B3AF-972E-5D6821729C16}"/>
              </a:ext>
            </a:extLst>
          </p:cNvPr>
          <p:cNvSpPr/>
          <p:nvPr/>
        </p:nvSpPr>
        <p:spPr>
          <a:xfrm>
            <a:off x="6188983" y="219456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A8B5DE">
                  <a:tint val="66000"/>
                  <a:satMod val="160000"/>
                </a:srgbClr>
              </a:gs>
              <a:gs pos="50000">
                <a:srgbClr val="A8B5DE">
                  <a:tint val="44500"/>
                  <a:satMod val="160000"/>
                </a:srgbClr>
              </a:gs>
              <a:gs pos="100000">
                <a:srgbClr val="A8B5DE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F1CEAEF1-862B-F832-FB75-71EC077AD6AC}"/>
              </a:ext>
            </a:extLst>
          </p:cNvPr>
          <p:cNvSpPr/>
          <p:nvPr/>
        </p:nvSpPr>
        <p:spPr>
          <a:xfrm>
            <a:off x="549526" y="3532632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A8B5DE">
                  <a:tint val="66000"/>
                  <a:satMod val="160000"/>
                </a:srgbClr>
              </a:gs>
              <a:gs pos="50000">
                <a:srgbClr val="A8B5DE">
                  <a:tint val="44500"/>
                  <a:satMod val="160000"/>
                </a:srgbClr>
              </a:gs>
              <a:gs pos="100000">
                <a:srgbClr val="A8B5DE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24AAB62-0BD2-69F8-F915-18BFD2FB5614}"/>
              </a:ext>
            </a:extLst>
          </p:cNvPr>
          <p:cNvSpPr/>
          <p:nvPr/>
        </p:nvSpPr>
        <p:spPr>
          <a:xfrm>
            <a:off x="6186851" y="3511296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A8B5DE">
                  <a:tint val="66000"/>
                  <a:satMod val="160000"/>
                </a:srgbClr>
              </a:gs>
              <a:gs pos="50000">
                <a:srgbClr val="A8B5DE">
                  <a:tint val="44500"/>
                  <a:satMod val="160000"/>
                </a:srgbClr>
              </a:gs>
              <a:gs pos="100000">
                <a:srgbClr val="A8B5DE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F27E6D2E-BF83-0C6E-FF6A-E98F171E7A12}"/>
              </a:ext>
            </a:extLst>
          </p:cNvPr>
          <p:cNvSpPr/>
          <p:nvPr/>
        </p:nvSpPr>
        <p:spPr>
          <a:xfrm>
            <a:off x="4327224" y="3532632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A8B5DE">
                  <a:tint val="66000"/>
                  <a:satMod val="160000"/>
                </a:srgbClr>
              </a:gs>
              <a:gs pos="50000">
                <a:srgbClr val="A8B5DE">
                  <a:tint val="44500"/>
                  <a:satMod val="160000"/>
                </a:srgbClr>
              </a:gs>
              <a:gs pos="100000">
                <a:srgbClr val="A8B5DE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E8861C9-3D12-AA0E-140A-66DC83E3C550}"/>
              </a:ext>
            </a:extLst>
          </p:cNvPr>
          <p:cNvSpPr/>
          <p:nvPr/>
        </p:nvSpPr>
        <p:spPr>
          <a:xfrm>
            <a:off x="2420087" y="3511296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A8B5DE">
                  <a:tint val="66000"/>
                  <a:satMod val="160000"/>
                </a:srgbClr>
              </a:gs>
              <a:gs pos="50000">
                <a:srgbClr val="A8B5DE">
                  <a:tint val="44500"/>
                  <a:satMod val="160000"/>
                </a:srgbClr>
              </a:gs>
              <a:gs pos="100000">
                <a:srgbClr val="A8B5DE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6D5DDAB5-2905-2EC8-8104-6EF802AEDDED}"/>
              </a:ext>
            </a:extLst>
          </p:cNvPr>
          <p:cNvSpPr/>
          <p:nvPr/>
        </p:nvSpPr>
        <p:spPr>
          <a:xfrm>
            <a:off x="8117017" y="3511296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A8B5DE">
                  <a:tint val="66000"/>
                  <a:satMod val="160000"/>
                </a:srgbClr>
              </a:gs>
              <a:gs pos="50000">
                <a:srgbClr val="A8B5DE">
                  <a:tint val="44500"/>
                  <a:satMod val="160000"/>
                </a:srgbClr>
              </a:gs>
              <a:gs pos="100000">
                <a:srgbClr val="A8B5DE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0DA6E76F-85F6-9B89-2BD3-616937252B9F}"/>
              </a:ext>
            </a:extLst>
          </p:cNvPr>
          <p:cNvSpPr/>
          <p:nvPr/>
        </p:nvSpPr>
        <p:spPr>
          <a:xfrm>
            <a:off x="4316290" y="201704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A8B5DE">
                  <a:tint val="66000"/>
                  <a:satMod val="160000"/>
                </a:srgbClr>
              </a:gs>
              <a:gs pos="50000">
                <a:srgbClr val="A8B5DE">
                  <a:tint val="44500"/>
                  <a:satMod val="160000"/>
                </a:srgbClr>
              </a:gs>
              <a:gs pos="100000">
                <a:srgbClr val="A8B5DE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CF24EDA5-C816-C9FF-B16D-1F07A03E6FA9}"/>
              </a:ext>
            </a:extLst>
          </p:cNvPr>
          <p:cNvCxnSpPr>
            <a:cxnSpLocks/>
            <a:endCxn id="7" idx="3"/>
          </p:cNvCxnSpPr>
          <p:nvPr/>
        </p:nvCxnSpPr>
        <p:spPr>
          <a:xfrm>
            <a:off x="69911" y="3429000"/>
            <a:ext cx="983608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C6E2EB12-776D-9A53-C92B-FFA65852BF2D}"/>
              </a:ext>
            </a:extLst>
          </p:cNvPr>
          <p:cNvSpPr txBox="1"/>
          <p:nvPr/>
        </p:nvSpPr>
        <p:spPr>
          <a:xfrm>
            <a:off x="69911" y="3511296"/>
            <a:ext cx="4430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Sagona" panose="020F0502020204030204" pitchFamily="2" charset="0"/>
              </a:rPr>
              <a:t>A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P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R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E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S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-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M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D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2F7D0FA-7B1B-A1FD-5584-4196AD84FC3F}"/>
              </a:ext>
            </a:extLst>
          </p:cNvPr>
          <p:cNvSpPr txBox="1"/>
          <p:nvPr/>
        </p:nvSpPr>
        <p:spPr>
          <a:xfrm>
            <a:off x="40423" y="950976"/>
            <a:ext cx="4430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Sagona" panose="020F0502020204030204" pitchFamily="2" charset="0"/>
              </a:rPr>
              <a:t>M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A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T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N</a:t>
            </a:r>
          </a:p>
          <a:p>
            <a:pPr algn="ctr"/>
            <a:endParaRPr lang="fr-FR" sz="2000" dirty="0">
              <a:latin typeface="Sagona" panose="020F0502020204030204" pitchFamily="2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019A9AE-FFEC-BDFD-36E5-1B5E328798D4}"/>
              </a:ext>
            </a:extLst>
          </p:cNvPr>
          <p:cNvSpPr txBox="1"/>
          <p:nvPr/>
        </p:nvSpPr>
        <p:spPr>
          <a:xfrm>
            <a:off x="999744" y="252984"/>
            <a:ext cx="9982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u="sng" dirty="0"/>
              <a:t>07/07</a:t>
            </a:r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r>
              <a:rPr lang="fr-FR" b="1" dirty="0"/>
              <a:t>L’œil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E60BA0C-FEAA-7F46-6E4C-7BF00811DCF0}"/>
              </a:ext>
            </a:extLst>
          </p:cNvPr>
          <p:cNvSpPr txBox="1"/>
          <p:nvPr/>
        </p:nvSpPr>
        <p:spPr>
          <a:xfrm>
            <a:off x="2420087" y="252984"/>
            <a:ext cx="16872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08/07</a:t>
            </a:r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pPr algn="ctr"/>
            <a:r>
              <a:rPr lang="fr-FR" b="1" dirty="0"/>
              <a:t>Prénom alien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FB0EDA1-2921-A0D5-311E-BB58AAE061DB}"/>
              </a:ext>
            </a:extLst>
          </p:cNvPr>
          <p:cNvSpPr txBox="1"/>
          <p:nvPr/>
        </p:nvSpPr>
        <p:spPr>
          <a:xfrm>
            <a:off x="4471650" y="252984"/>
            <a:ext cx="14466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09/07</a:t>
            </a:r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r>
              <a:rPr lang="fr-FR" b="1" dirty="0"/>
              <a:t>Éléphant couleur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B32C59C-80C6-DB4C-75F2-EF2AB4C1FC46}"/>
              </a:ext>
            </a:extLst>
          </p:cNvPr>
          <p:cNvSpPr txBox="1"/>
          <p:nvPr/>
        </p:nvSpPr>
        <p:spPr>
          <a:xfrm>
            <a:off x="6220814" y="248674"/>
            <a:ext cx="16663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10/07</a:t>
            </a:r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r>
              <a:rPr lang="fr-FR" b="1" dirty="0"/>
              <a:t>Pissenlit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5707AE2-C078-BAA2-E6C2-562C3CB63616}"/>
              </a:ext>
            </a:extLst>
          </p:cNvPr>
          <p:cNvSpPr txBox="1"/>
          <p:nvPr/>
        </p:nvSpPr>
        <p:spPr>
          <a:xfrm>
            <a:off x="8114886" y="274320"/>
            <a:ext cx="17190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11/07</a:t>
            </a:r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r>
              <a:rPr lang="fr-FR" b="1" dirty="0"/>
              <a:t>Lunette vacances</a:t>
            </a:r>
          </a:p>
          <a:p>
            <a:pPr algn="ctr"/>
            <a:endParaRPr lang="fr-FR" b="1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B24A9E2-332B-3206-CBA3-3EFF9DF5CB43}"/>
              </a:ext>
            </a:extLst>
          </p:cNvPr>
          <p:cNvSpPr txBox="1"/>
          <p:nvPr/>
        </p:nvSpPr>
        <p:spPr>
          <a:xfrm>
            <a:off x="712336" y="4685114"/>
            <a:ext cx="1393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Le cavalier fou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0566F55-2656-3722-ACCA-4E13556FE28A}"/>
              </a:ext>
            </a:extLst>
          </p:cNvPr>
          <p:cNvSpPr txBox="1"/>
          <p:nvPr/>
        </p:nvSpPr>
        <p:spPr>
          <a:xfrm>
            <a:off x="2499154" y="4651479"/>
            <a:ext cx="153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Sorciers/</a:t>
            </a:r>
          </a:p>
          <a:p>
            <a:pPr algn="ctr"/>
            <a:r>
              <a:rPr lang="fr-FR" b="1" dirty="0"/>
              <a:t>sorcières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DD3E8C6-F215-B4BB-8CB2-2274E95F7276}"/>
              </a:ext>
            </a:extLst>
          </p:cNvPr>
          <p:cNvSpPr txBox="1"/>
          <p:nvPr/>
        </p:nvSpPr>
        <p:spPr>
          <a:xfrm>
            <a:off x="4541311" y="4685113"/>
            <a:ext cx="1307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Dégomme quilles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B7DFC6E-39DC-72A7-100E-668754B59431}"/>
              </a:ext>
            </a:extLst>
          </p:cNvPr>
          <p:cNvSpPr txBox="1"/>
          <p:nvPr/>
        </p:nvSpPr>
        <p:spPr>
          <a:xfrm>
            <a:off x="6545196" y="4727448"/>
            <a:ext cx="1072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Hibou</a:t>
            </a:r>
            <a:r>
              <a:rPr lang="fr-FR" dirty="0"/>
              <a:t>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69D4899-CCC3-4DE8-4A22-C72695444EAC}"/>
              </a:ext>
            </a:extLst>
          </p:cNvPr>
          <p:cNvSpPr txBox="1"/>
          <p:nvPr/>
        </p:nvSpPr>
        <p:spPr>
          <a:xfrm>
            <a:off x="8210507" y="4512979"/>
            <a:ext cx="1527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Cérémonie et remise des secrets</a:t>
            </a:r>
          </a:p>
        </p:txBody>
      </p:sp>
    </p:spTree>
    <p:extLst>
      <p:ext uri="{BB962C8B-B14F-4D97-AF65-F5344CB8AC3E}">
        <p14:creationId xmlns:p14="http://schemas.microsoft.com/office/powerpoint/2010/main" val="1487887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ercle, Graphique, symbole, clipart&#10;&#10;Le contenu généré par l’IA peut être incorrect.">
            <a:extLst>
              <a:ext uri="{FF2B5EF4-FFF2-40B4-BE49-F238E27FC236}">
                <a16:creationId xmlns:a16="http://schemas.microsoft.com/office/drawing/2014/main" id="{1845609F-553C-053D-933F-8A832C0ED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A30F1FDF-C472-5D4B-21F2-00CF0FA16D85}"/>
              </a:ext>
            </a:extLst>
          </p:cNvPr>
          <p:cNvSpPr/>
          <p:nvPr/>
        </p:nvSpPr>
        <p:spPr>
          <a:xfrm>
            <a:off x="784746" y="252984"/>
            <a:ext cx="1719072" cy="6428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CB7CBBF-A69A-3A0E-F19D-A06D0D960EB7}"/>
              </a:ext>
            </a:extLst>
          </p:cNvPr>
          <p:cNvSpPr/>
          <p:nvPr/>
        </p:nvSpPr>
        <p:spPr>
          <a:xfrm>
            <a:off x="2607826" y="3609100"/>
            <a:ext cx="1719072" cy="30723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32D2719-F87E-041D-0FF1-36B4A59022A4}"/>
              </a:ext>
            </a:extLst>
          </p:cNvPr>
          <p:cNvSpPr/>
          <p:nvPr/>
        </p:nvSpPr>
        <p:spPr>
          <a:xfrm>
            <a:off x="4430906" y="3609100"/>
            <a:ext cx="1719072" cy="30723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9CC4A76B-4DA4-BAAE-3275-8DA8B2D3012C}"/>
              </a:ext>
            </a:extLst>
          </p:cNvPr>
          <p:cNvSpPr/>
          <p:nvPr/>
        </p:nvSpPr>
        <p:spPr>
          <a:xfrm>
            <a:off x="6230712" y="3609100"/>
            <a:ext cx="1719072" cy="30723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C6E85B66-0E7A-0FA3-C2FE-3F2FC0EE044F}"/>
              </a:ext>
            </a:extLst>
          </p:cNvPr>
          <p:cNvSpPr/>
          <p:nvPr/>
        </p:nvSpPr>
        <p:spPr>
          <a:xfrm>
            <a:off x="8030518" y="3609100"/>
            <a:ext cx="1719072" cy="30723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A563F59A-780C-F95D-E26A-C0B50F9D1E6F}"/>
              </a:ext>
            </a:extLst>
          </p:cNvPr>
          <p:cNvSpPr/>
          <p:nvPr/>
        </p:nvSpPr>
        <p:spPr>
          <a:xfrm>
            <a:off x="2607826" y="225820"/>
            <a:ext cx="1719072" cy="30723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53A17FD7-19E1-37F7-8B94-762E79BB6008}"/>
              </a:ext>
            </a:extLst>
          </p:cNvPr>
          <p:cNvSpPr/>
          <p:nvPr/>
        </p:nvSpPr>
        <p:spPr>
          <a:xfrm>
            <a:off x="4430906" y="225820"/>
            <a:ext cx="1719072" cy="30723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3247FE81-4A27-F9B2-23FE-0FCEC57506A5}"/>
              </a:ext>
            </a:extLst>
          </p:cNvPr>
          <p:cNvSpPr/>
          <p:nvPr/>
        </p:nvSpPr>
        <p:spPr>
          <a:xfrm>
            <a:off x="8030518" y="225820"/>
            <a:ext cx="1719072" cy="30723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E890FA64-DB02-B819-FD32-A759889768F2}"/>
              </a:ext>
            </a:extLst>
          </p:cNvPr>
          <p:cNvSpPr/>
          <p:nvPr/>
        </p:nvSpPr>
        <p:spPr>
          <a:xfrm>
            <a:off x="6230712" y="225820"/>
            <a:ext cx="1719072" cy="30723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B6050E7-BCD9-B652-8B1F-599EA9C471AB}"/>
              </a:ext>
            </a:extLst>
          </p:cNvPr>
          <p:cNvSpPr txBox="1"/>
          <p:nvPr/>
        </p:nvSpPr>
        <p:spPr>
          <a:xfrm>
            <a:off x="185297" y="950976"/>
            <a:ext cx="4430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Sagona" panose="020F0502020204030204" pitchFamily="2" charset="0"/>
              </a:rPr>
              <a:t>M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A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T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N</a:t>
            </a:r>
          </a:p>
          <a:p>
            <a:pPr algn="ctr"/>
            <a:endParaRPr lang="fr-FR" sz="2000" dirty="0">
              <a:latin typeface="Sagona" panose="020F0502020204030204" pitchFamily="2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F3CB14B-8B5D-D1A2-E1BD-248355631104}"/>
              </a:ext>
            </a:extLst>
          </p:cNvPr>
          <p:cNvSpPr txBox="1"/>
          <p:nvPr/>
        </p:nvSpPr>
        <p:spPr>
          <a:xfrm>
            <a:off x="170854" y="3511385"/>
            <a:ext cx="4430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Sagona" panose="020F0502020204030204" pitchFamily="2" charset="0"/>
              </a:rPr>
              <a:t>A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P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R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E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S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-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M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D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6383E06-2C8B-5B75-FA26-ADF2F64C26AF}"/>
              </a:ext>
            </a:extLst>
          </p:cNvPr>
          <p:cNvCxnSpPr>
            <a:cxnSpLocks/>
          </p:cNvCxnSpPr>
          <p:nvPr/>
        </p:nvCxnSpPr>
        <p:spPr>
          <a:xfrm flipV="1">
            <a:off x="2503818" y="3381712"/>
            <a:ext cx="8174736" cy="8238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EBA73E5F-798A-0882-A287-8AAB260E54F9}"/>
              </a:ext>
            </a:extLst>
          </p:cNvPr>
          <p:cNvSpPr txBox="1"/>
          <p:nvPr/>
        </p:nvSpPr>
        <p:spPr>
          <a:xfrm>
            <a:off x="1180076" y="1485441"/>
            <a:ext cx="7947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latin typeface="Amasis MT Pro Black" panose="02040A04050005020304" pitchFamily="18" charset="0"/>
              </a:rPr>
              <a:t>F</a:t>
            </a:r>
          </a:p>
          <a:p>
            <a:pPr algn="ctr"/>
            <a:r>
              <a:rPr lang="fr-FR" sz="5400" dirty="0">
                <a:latin typeface="Amasis MT Pro Black" panose="02040A04050005020304" pitchFamily="18" charset="0"/>
              </a:rPr>
              <a:t>É</a:t>
            </a:r>
          </a:p>
          <a:p>
            <a:pPr algn="ctr"/>
            <a:r>
              <a:rPr lang="fr-FR" sz="5400" dirty="0">
                <a:latin typeface="Amasis MT Pro Black" panose="02040A04050005020304" pitchFamily="18" charset="0"/>
              </a:rPr>
              <a:t>R</a:t>
            </a:r>
          </a:p>
          <a:p>
            <a:pPr algn="ctr"/>
            <a:r>
              <a:rPr lang="fr-FR" sz="5400" dirty="0">
                <a:latin typeface="Amasis MT Pro Black" panose="02040A04050005020304" pitchFamily="18" charset="0"/>
              </a:rPr>
              <a:t>I</a:t>
            </a:r>
          </a:p>
          <a:p>
            <a:pPr algn="ctr"/>
            <a:r>
              <a:rPr lang="fr-FR" sz="5400" dirty="0">
                <a:latin typeface="Amasis MT Pro Black" panose="02040A04050005020304" pitchFamily="18" charset="0"/>
              </a:rPr>
              <a:t>É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8672E8-D04C-823D-CCBE-089BEF1D5634}"/>
              </a:ext>
            </a:extLst>
          </p:cNvPr>
          <p:cNvSpPr txBox="1"/>
          <p:nvPr/>
        </p:nvSpPr>
        <p:spPr>
          <a:xfrm>
            <a:off x="1180076" y="252984"/>
            <a:ext cx="975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u="sng" dirty="0"/>
              <a:t>14/07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8500C1F-9F39-9156-6F21-8323B6B0847C}"/>
              </a:ext>
            </a:extLst>
          </p:cNvPr>
          <p:cNvSpPr txBox="1"/>
          <p:nvPr/>
        </p:nvSpPr>
        <p:spPr>
          <a:xfrm>
            <a:off x="2631193" y="262223"/>
            <a:ext cx="16069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15/07</a:t>
            </a:r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r>
              <a:rPr lang="fr-FR" b="1" dirty="0"/>
              <a:t>Quizz « Pékin »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9F4B2EE-1E80-C91F-3BDB-11C8F0B029BD}"/>
              </a:ext>
            </a:extLst>
          </p:cNvPr>
          <p:cNvSpPr txBox="1"/>
          <p:nvPr/>
        </p:nvSpPr>
        <p:spPr>
          <a:xfrm>
            <a:off x="8234625" y="252984"/>
            <a:ext cx="13108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18/07</a:t>
            </a:r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r>
              <a:rPr lang="fr-FR" b="1" dirty="0"/>
              <a:t>Jeux d’énigmes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2D736EC-C719-7C23-E390-3F8DCB72972C}"/>
              </a:ext>
            </a:extLst>
          </p:cNvPr>
          <p:cNvSpPr txBox="1"/>
          <p:nvPr/>
        </p:nvSpPr>
        <p:spPr>
          <a:xfrm>
            <a:off x="6271079" y="277891"/>
            <a:ext cx="17190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17/07</a:t>
            </a:r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r>
              <a:rPr lang="fr-FR" b="1" dirty="0"/>
              <a:t>Joyau du dragon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AE66B30-76ED-F2B5-2873-85B359622278}"/>
              </a:ext>
            </a:extLst>
          </p:cNvPr>
          <p:cNvSpPr txBox="1"/>
          <p:nvPr/>
        </p:nvSpPr>
        <p:spPr>
          <a:xfrm>
            <a:off x="4430907" y="277891"/>
            <a:ext cx="16433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16/07</a:t>
            </a:r>
          </a:p>
          <a:p>
            <a:endParaRPr lang="fr-FR" b="1" i="1" u="sng" dirty="0"/>
          </a:p>
          <a:p>
            <a:endParaRPr lang="fr-FR" b="1" i="1" u="sng" dirty="0"/>
          </a:p>
          <a:p>
            <a:pPr algn="ctr"/>
            <a:r>
              <a:rPr lang="fr-FR" b="1" dirty="0"/>
              <a:t>Parc de la Corbie </a:t>
            </a:r>
          </a:p>
          <a:p>
            <a:pPr algn="ctr"/>
            <a:endParaRPr lang="fr-FR" b="1" dirty="0"/>
          </a:p>
          <a:p>
            <a:pPr algn="ctr"/>
            <a:r>
              <a:rPr lang="fr-FR" b="1" dirty="0"/>
              <a:t>Course d’orientation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73D88EE-1105-B68B-94E1-3915CB972911}"/>
              </a:ext>
            </a:extLst>
          </p:cNvPr>
          <p:cNvSpPr txBox="1"/>
          <p:nvPr/>
        </p:nvSpPr>
        <p:spPr>
          <a:xfrm>
            <a:off x="2744253" y="4093701"/>
            <a:ext cx="14462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b="1" dirty="0"/>
          </a:p>
          <a:p>
            <a:pPr algn="ctr"/>
            <a:r>
              <a:rPr lang="fr-FR" b="1" dirty="0"/>
              <a:t>« N’en perdez pas une goutte »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9557E1E-98E1-2BEC-C224-7D950178C50E}"/>
              </a:ext>
            </a:extLst>
          </p:cNvPr>
          <p:cNvSpPr txBox="1"/>
          <p:nvPr/>
        </p:nvSpPr>
        <p:spPr>
          <a:xfrm>
            <a:off x="4656458" y="4533490"/>
            <a:ext cx="1267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Jeux extérieurs au parc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A564389-2AA5-7913-71A7-CCA675EA6B48}"/>
              </a:ext>
            </a:extLst>
          </p:cNvPr>
          <p:cNvSpPr txBox="1"/>
          <p:nvPr/>
        </p:nvSpPr>
        <p:spPr>
          <a:xfrm>
            <a:off x="6428975" y="4557108"/>
            <a:ext cx="1368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Chapeau yeux bandés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2A4FE81-5293-3BB6-8A39-7C44C703867E}"/>
              </a:ext>
            </a:extLst>
          </p:cNvPr>
          <p:cNvSpPr txBox="1"/>
          <p:nvPr/>
        </p:nvSpPr>
        <p:spPr>
          <a:xfrm>
            <a:off x="8234625" y="4557108"/>
            <a:ext cx="1310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La course aux </a:t>
            </a:r>
            <a:r>
              <a:rPr lang="fr-FR" b="1" dirty="0" err="1"/>
              <a:t>légos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784451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Emblème, logo, symbole">
            <a:extLst>
              <a:ext uri="{FF2B5EF4-FFF2-40B4-BE49-F238E27FC236}">
                <a16:creationId xmlns:a16="http://schemas.microsoft.com/office/drawing/2014/main" id="{01F6DF7B-B0BE-CF33-8C4E-7B7776D295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45FC6037-BEF0-C0E8-DF1B-9B5FAAC0A730}"/>
              </a:ext>
            </a:extLst>
          </p:cNvPr>
          <p:cNvSpPr/>
          <p:nvPr/>
        </p:nvSpPr>
        <p:spPr>
          <a:xfrm>
            <a:off x="8146505" y="201168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CBA137">
                  <a:shade val="30000"/>
                  <a:satMod val="115000"/>
                </a:srgbClr>
              </a:gs>
              <a:gs pos="50000">
                <a:srgbClr val="CBA137">
                  <a:shade val="67500"/>
                  <a:satMod val="115000"/>
                </a:srgbClr>
              </a:gs>
              <a:gs pos="100000">
                <a:srgbClr val="CBA137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9D89045A-E7FC-E661-6767-517EF748D969}"/>
              </a:ext>
            </a:extLst>
          </p:cNvPr>
          <p:cNvSpPr/>
          <p:nvPr/>
        </p:nvSpPr>
        <p:spPr>
          <a:xfrm>
            <a:off x="590532" y="207264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CBA137">
                  <a:shade val="30000"/>
                  <a:satMod val="115000"/>
                </a:srgbClr>
              </a:gs>
              <a:gs pos="50000">
                <a:srgbClr val="CBA137">
                  <a:shade val="67500"/>
                  <a:satMod val="115000"/>
                </a:srgbClr>
              </a:gs>
              <a:gs pos="100000">
                <a:srgbClr val="CBA137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3AFFDDA6-9AB0-018E-DC9D-EC88C194C411}"/>
              </a:ext>
            </a:extLst>
          </p:cNvPr>
          <p:cNvSpPr/>
          <p:nvPr/>
        </p:nvSpPr>
        <p:spPr>
          <a:xfrm>
            <a:off x="595742" y="3578352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CBA137">
                  <a:shade val="30000"/>
                  <a:satMod val="115000"/>
                </a:srgbClr>
              </a:gs>
              <a:gs pos="50000">
                <a:srgbClr val="CBA137">
                  <a:shade val="67500"/>
                  <a:satMod val="115000"/>
                </a:srgbClr>
              </a:gs>
              <a:gs pos="100000">
                <a:srgbClr val="CBA137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//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09F7BDF-176F-941E-1F87-372CD7A802AD}"/>
              </a:ext>
            </a:extLst>
          </p:cNvPr>
          <p:cNvSpPr/>
          <p:nvPr/>
        </p:nvSpPr>
        <p:spPr>
          <a:xfrm>
            <a:off x="2472424" y="201168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CBA137">
                  <a:shade val="30000"/>
                  <a:satMod val="115000"/>
                </a:srgbClr>
              </a:gs>
              <a:gs pos="50000">
                <a:srgbClr val="CBA137">
                  <a:shade val="67500"/>
                  <a:satMod val="115000"/>
                </a:srgbClr>
              </a:gs>
              <a:gs pos="100000">
                <a:srgbClr val="CBA137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838C81B5-8ABE-23C7-BF97-6387943DE490}"/>
              </a:ext>
            </a:extLst>
          </p:cNvPr>
          <p:cNvSpPr/>
          <p:nvPr/>
        </p:nvSpPr>
        <p:spPr>
          <a:xfrm>
            <a:off x="2472424" y="3584448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CBA137">
                  <a:shade val="30000"/>
                  <a:satMod val="115000"/>
                </a:srgbClr>
              </a:gs>
              <a:gs pos="50000">
                <a:srgbClr val="CBA137">
                  <a:shade val="67500"/>
                  <a:satMod val="115000"/>
                </a:srgbClr>
              </a:gs>
              <a:gs pos="100000">
                <a:srgbClr val="CBA137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575C81F9-8979-D9CB-18C0-2A07C42C7F85}"/>
              </a:ext>
            </a:extLst>
          </p:cNvPr>
          <p:cNvSpPr/>
          <p:nvPr/>
        </p:nvSpPr>
        <p:spPr>
          <a:xfrm>
            <a:off x="4354316" y="3584448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CBA137">
                  <a:shade val="30000"/>
                  <a:satMod val="115000"/>
                </a:srgbClr>
              </a:gs>
              <a:gs pos="50000">
                <a:srgbClr val="CBA137">
                  <a:shade val="67500"/>
                  <a:satMod val="115000"/>
                </a:srgbClr>
              </a:gs>
              <a:gs pos="100000">
                <a:srgbClr val="CBA137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ABC8A894-D587-A1EB-3518-03779FC3DACD}"/>
              </a:ext>
            </a:extLst>
          </p:cNvPr>
          <p:cNvSpPr/>
          <p:nvPr/>
        </p:nvSpPr>
        <p:spPr>
          <a:xfrm>
            <a:off x="4354316" y="201168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CBA137">
                  <a:shade val="30000"/>
                  <a:satMod val="115000"/>
                </a:srgbClr>
              </a:gs>
              <a:gs pos="50000">
                <a:srgbClr val="CBA137">
                  <a:shade val="67500"/>
                  <a:satMod val="115000"/>
                </a:srgbClr>
              </a:gs>
              <a:gs pos="100000">
                <a:srgbClr val="CBA137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67FF96CC-8662-6042-5BB5-9D3BA8B0FDCF}"/>
              </a:ext>
            </a:extLst>
          </p:cNvPr>
          <p:cNvSpPr/>
          <p:nvPr/>
        </p:nvSpPr>
        <p:spPr>
          <a:xfrm>
            <a:off x="6270622" y="201167"/>
            <a:ext cx="1719072" cy="6449567"/>
          </a:xfrm>
          <a:prstGeom prst="roundRect">
            <a:avLst/>
          </a:prstGeom>
          <a:gradFill flip="none" rotWithShape="1">
            <a:gsLst>
              <a:gs pos="0">
                <a:srgbClr val="CBA137">
                  <a:shade val="30000"/>
                  <a:satMod val="115000"/>
                </a:srgbClr>
              </a:gs>
              <a:gs pos="50000">
                <a:srgbClr val="CBA137">
                  <a:shade val="67500"/>
                  <a:satMod val="115000"/>
                </a:srgbClr>
              </a:gs>
              <a:gs pos="100000">
                <a:srgbClr val="CBA137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BA414D8-815F-B59D-17B5-658343581167}"/>
              </a:ext>
            </a:extLst>
          </p:cNvPr>
          <p:cNvSpPr/>
          <p:nvPr/>
        </p:nvSpPr>
        <p:spPr>
          <a:xfrm>
            <a:off x="8107680" y="3578352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CBA137">
                  <a:shade val="30000"/>
                  <a:satMod val="115000"/>
                </a:srgbClr>
              </a:gs>
              <a:gs pos="50000">
                <a:srgbClr val="CBA137">
                  <a:shade val="67500"/>
                  <a:satMod val="115000"/>
                </a:srgbClr>
              </a:gs>
              <a:gs pos="100000">
                <a:srgbClr val="CBA137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7664843-6FA0-ABBF-4B6B-0CB79E0AFDC2}"/>
              </a:ext>
            </a:extLst>
          </p:cNvPr>
          <p:cNvSpPr txBox="1"/>
          <p:nvPr/>
        </p:nvSpPr>
        <p:spPr>
          <a:xfrm>
            <a:off x="40423" y="950976"/>
            <a:ext cx="4430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Sagona" panose="020F0502020204030204" pitchFamily="2" charset="0"/>
              </a:rPr>
              <a:t>M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A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T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N</a:t>
            </a:r>
          </a:p>
          <a:p>
            <a:pPr algn="ctr"/>
            <a:endParaRPr lang="fr-FR" sz="2000" dirty="0">
              <a:latin typeface="Sagona" panose="020F0502020204030204" pitchFamily="2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46BEEF1-F487-0A66-C438-06B0ABC90228}"/>
              </a:ext>
            </a:extLst>
          </p:cNvPr>
          <p:cNvSpPr txBox="1"/>
          <p:nvPr/>
        </p:nvSpPr>
        <p:spPr>
          <a:xfrm>
            <a:off x="68934" y="3578352"/>
            <a:ext cx="4430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Sagona" panose="020F0502020204030204" pitchFamily="2" charset="0"/>
              </a:rPr>
              <a:t>A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P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R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E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S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-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M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D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BEE38733-50D2-6D96-F352-8B1498CDB035}"/>
              </a:ext>
            </a:extLst>
          </p:cNvPr>
          <p:cNvCxnSpPr>
            <a:cxnSpLocks/>
          </p:cNvCxnSpPr>
          <p:nvPr/>
        </p:nvCxnSpPr>
        <p:spPr>
          <a:xfrm>
            <a:off x="69911" y="3429000"/>
            <a:ext cx="600347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39AD0C7-55A5-1A5A-807D-24B4A2288F00}"/>
              </a:ext>
            </a:extLst>
          </p:cNvPr>
          <p:cNvCxnSpPr>
            <a:cxnSpLocks/>
          </p:cNvCxnSpPr>
          <p:nvPr/>
        </p:nvCxnSpPr>
        <p:spPr>
          <a:xfrm>
            <a:off x="8146505" y="3429000"/>
            <a:ext cx="168024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FA4EE622-F8D7-14D5-6847-AC4513700FA1}"/>
              </a:ext>
            </a:extLst>
          </p:cNvPr>
          <p:cNvSpPr txBox="1"/>
          <p:nvPr/>
        </p:nvSpPr>
        <p:spPr>
          <a:xfrm>
            <a:off x="6225788" y="248888"/>
            <a:ext cx="180264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24/07</a:t>
            </a:r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r>
              <a:rPr lang="fr-FR" sz="2000" b="1" u="sng" dirty="0"/>
              <a:t>Sortie :</a:t>
            </a:r>
            <a:r>
              <a:rPr lang="fr-FR" b="1" u="sng" dirty="0"/>
              <a:t> </a:t>
            </a:r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r>
              <a:rPr lang="fr-FR" sz="3200" b="1" dirty="0"/>
              <a:t>PARC</a:t>
            </a:r>
          </a:p>
          <a:p>
            <a:pPr algn="ctr"/>
            <a:r>
              <a:rPr lang="fr-FR" sz="3200" b="1" dirty="0"/>
              <a:t>ASTÉRIX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BA74BA9-F5FF-C460-4A31-487E17A84731}"/>
              </a:ext>
            </a:extLst>
          </p:cNvPr>
          <p:cNvSpPr txBox="1"/>
          <p:nvPr/>
        </p:nvSpPr>
        <p:spPr>
          <a:xfrm>
            <a:off x="680696" y="250674"/>
            <a:ext cx="1594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21/07</a:t>
            </a:r>
          </a:p>
          <a:p>
            <a:endParaRPr lang="fr-FR" b="1" i="1" u="sng" dirty="0"/>
          </a:p>
          <a:p>
            <a:endParaRPr lang="fr-FR" b="1" i="1" u="sng" dirty="0"/>
          </a:p>
          <a:p>
            <a:pPr algn="ctr"/>
            <a:r>
              <a:rPr lang="fr-FR" b="1" dirty="0"/>
              <a:t>Jeu à la journée</a:t>
            </a:r>
          </a:p>
          <a:p>
            <a:pPr algn="ctr"/>
            <a:endParaRPr lang="fr-FR" b="1" dirty="0"/>
          </a:p>
          <a:p>
            <a:pPr algn="ctr"/>
            <a:r>
              <a:rPr lang="fr-FR" b="1" dirty="0"/>
              <a:t>« La quête des clés »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75BA175-BB2B-5E43-F05A-4FC256187636}"/>
              </a:ext>
            </a:extLst>
          </p:cNvPr>
          <p:cNvSpPr txBox="1"/>
          <p:nvPr/>
        </p:nvSpPr>
        <p:spPr>
          <a:xfrm>
            <a:off x="2562588" y="248888"/>
            <a:ext cx="1594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22/07</a:t>
            </a:r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r>
              <a:rPr lang="fr-FR" b="1" dirty="0"/>
              <a:t>Jeu à la journée</a:t>
            </a:r>
          </a:p>
          <a:p>
            <a:pPr algn="ctr"/>
            <a:endParaRPr lang="fr-FR" b="1" dirty="0"/>
          </a:p>
          <a:p>
            <a:pPr algn="ctr"/>
            <a:r>
              <a:rPr lang="fr-FR" b="1" dirty="0"/>
              <a:t>« La quête des indices »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6E280461-BDE0-7C57-DBFD-B3CF38EC05EE}"/>
              </a:ext>
            </a:extLst>
          </p:cNvPr>
          <p:cNvSpPr txBox="1"/>
          <p:nvPr/>
        </p:nvSpPr>
        <p:spPr>
          <a:xfrm>
            <a:off x="4785626" y="248888"/>
            <a:ext cx="9750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23/07</a:t>
            </a:r>
          </a:p>
          <a:p>
            <a:endParaRPr lang="fr-FR" b="1" i="1" u="sng" dirty="0"/>
          </a:p>
          <a:p>
            <a:endParaRPr lang="fr-FR" b="1" dirty="0"/>
          </a:p>
          <a:p>
            <a:endParaRPr lang="fr-FR" b="1" dirty="0"/>
          </a:p>
          <a:p>
            <a:pPr algn="ctr"/>
            <a:r>
              <a:rPr lang="fr-FR" b="1" dirty="0"/>
              <a:t>Parc de la Corbie</a:t>
            </a:r>
          </a:p>
          <a:p>
            <a:pPr algn="ctr"/>
            <a:endParaRPr lang="fr-FR" b="1" i="1" u="sng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4B909E0-E243-E879-BD7D-2D8ECEBF5369}"/>
              </a:ext>
            </a:extLst>
          </p:cNvPr>
          <p:cNvSpPr txBox="1"/>
          <p:nvPr/>
        </p:nvSpPr>
        <p:spPr>
          <a:xfrm>
            <a:off x="8225667" y="257508"/>
            <a:ext cx="14960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25/07</a:t>
            </a:r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r>
              <a:rPr lang="fr-FR" b="1" dirty="0"/>
              <a:t>Jeu à la journée</a:t>
            </a:r>
          </a:p>
          <a:p>
            <a:pPr algn="ctr"/>
            <a:endParaRPr lang="fr-FR" b="1" dirty="0"/>
          </a:p>
          <a:p>
            <a:pPr algn="ctr"/>
            <a:r>
              <a:rPr lang="fr-FR" b="1" dirty="0"/>
              <a:t>« La salle du conseil et la salle du trésor »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CB7035D7-9E60-FB3D-E328-692011740282}"/>
              </a:ext>
            </a:extLst>
          </p:cNvPr>
          <p:cNvSpPr txBox="1"/>
          <p:nvPr/>
        </p:nvSpPr>
        <p:spPr>
          <a:xfrm>
            <a:off x="4693920" y="4126873"/>
            <a:ext cx="1066759" cy="2017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F87B105-18F9-28F7-754C-0B9077BEEC49}"/>
              </a:ext>
            </a:extLst>
          </p:cNvPr>
          <p:cNvSpPr txBox="1"/>
          <p:nvPr/>
        </p:nvSpPr>
        <p:spPr>
          <a:xfrm>
            <a:off x="3050658" y="4929878"/>
            <a:ext cx="755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//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04429F3-8F7D-85C1-3490-799985455102}"/>
              </a:ext>
            </a:extLst>
          </p:cNvPr>
          <p:cNvSpPr txBox="1"/>
          <p:nvPr/>
        </p:nvSpPr>
        <p:spPr>
          <a:xfrm>
            <a:off x="4583455" y="4606712"/>
            <a:ext cx="1287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Jeux extérieurs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AB55088-D945-13E5-D99B-AF688DDAEC71}"/>
              </a:ext>
            </a:extLst>
          </p:cNvPr>
          <p:cNvSpPr txBox="1"/>
          <p:nvPr/>
        </p:nvSpPr>
        <p:spPr>
          <a:xfrm>
            <a:off x="8566510" y="4881110"/>
            <a:ext cx="958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//</a:t>
            </a:r>
          </a:p>
        </p:txBody>
      </p:sp>
    </p:spTree>
    <p:extLst>
      <p:ext uri="{BB962C8B-B14F-4D97-AF65-F5344CB8AC3E}">
        <p14:creationId xmlns:p14="http://schemas.microsoft.com/office/powerpoint/2010/main" val="3684004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peinture, eau, palmier, bleu vert">
            <a:extLst>
              <a:ext uri="{FF2B5EF4-FFF2-40B4-BE49-F238E27FC236}">
                <a16:creationId xmlns:a16="http://schemas.microsoft.com/office/drawing/2014/main" id="{04B27D74-E25B-FD0B-15A6-8CE95F08D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7999"/>
          </a:xfrm>
          <a:prstGeom prst="rect">
            <a:avLst/>
          </a:prstGeom>
        </p:spPr>
      </p:pic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4B768A7B-0455-E081-5EC0-6199440E1B61}"/>
              </a:ext>
            </a:extLst>
          </p:cNvPr>
          <p:cNvSpPr/>
          <p:nvPr/>
        </p:nvSpPr>
        <p:spPr>
          <a:xfrm>
            <a:off x="880277" y="183942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8B9871">
                  <a:tint val="66000"/>
                  <a:satMod val="160000"/>
                </a:srgbClr>
              </a:gs>
              <a:gs pos="50000">
                <a:srgbClr val="8B9871">
                  <a:tint val="44500"/>
                  <a:satMod val="160000"/>
                </a:srgbClr>
              </a:gs>
              <a:gs pos="100000">
                <a:srgbClr val="8B987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2C6B4C0-A27D-12C6-18E9-5D5B1E7FD026}"/>
              </a:ext>
            </a:extLst>
          </p:cNvPr>
          <p:cNvSpPr/>
          <p:nvPr/>
        </p:nvSpPr>
        <p:spPr>
          <a:xfrm>
            <a:off x="880277" y="3440268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8B9871">
                  <a:tint val="66000"/>
                  <a:satMod val="160000"/>
                </a:srgbClr>
              </a:gs>
              <a:gs pos="50000">
                <a:srgbClr val="8B9871">
                  <a:tint val="44500"/>
                  <a:satMod val="160000"/>
                </a:srgbClr>
              </a:gs>
              <a:gs pos="100000">
                <a:srgbClr val="8B987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F007F3F-6C66-E0D0-D811-90DA1B360F0F}"/>
              </a:ext>
            </a:extLst>
          </p:cNvPr>
          <p:cNvSpPr/>
          <p:nvPr/>
        </p:nvSpPr>
        <p:spPr>
          <a:xfrm>
            <a:off x="2672443" y="197359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8B9871">
                  <a:tint val="66000"/>
                  <a:satMod val="160000"/>
                </a:srgbClr>
              </a:gs>
              <a:gs pos="50000">
                <a:srgbClr val="8B9871">
                  <a:tint val="44500"/>
                  <a:satMod val="160000"/>
                </a:srgbClr>
              </a:gs>
              <a:gs pos="100000">
                <a:srgbClr val="8B987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4F84A8FC-0879-476C-21DE-D5D8BA84C75B}"/>
              </a:ext>
            </a:extLst>
          </p:cNvPr>
          <p:cNvSpPr/>
          <p:nvPr/>
        </p:nvSpPr>
        <p:spPr>
          <a:xfrm>
            <a:off x="2637580" y="3455183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8B9871">
                  <a:tint val="66000"/>
                  <a:satMod val="160000"/>
                </a:srgbClr>
              </a:gs>
              <a:gs pos="50000">
                <a:srgbClr val="8B9871">
                  <a:tint val="44500"/>
                  <a:satMod val="160000"/>
                </a:srgbClr>
              </a:gs>
              <a:gs pos="100000">
                <a:srgbClr val="8B987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8A38FBD6-A362-6AD4-3789-944E444F74F1}"/>
              </a:ext>
            </a:extLst>
          </p:cNvPr>
          <p:cNvSpPr/>
          <p:nvPr/>
        </p:nvSpPr>
        <p:spPr>
          <a:xfrm>
            <a:off x="4497055" y="183942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8B9871">
                  <a:tint val="66000"/>
                  <a:satMod val="160000"/>
                </a:srgbClr>
              </a:gs>
              <a:gs pos="50000">
                <a:srgbClr val="8B9871">
                  <a:tint val="44500"/>
                  <a:satMod val="160000"/>
                </a:srgbClr>
              </a:gs>
              <a:gs pos="100000">
                <a:srgbClr val="8B987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953308EF-1886-0D8D-FB58-9F32DDB4A94D}"/>
              </a:ext>
            </a:extLst>
          </p:cNvPr>
          <p:cNvSpPr/>
          <p:nvPr/>
        </p:nvSpPr>
        <p:spPr>
          <a:xfrm>
            <a:off x="4488910" y="3455183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8B9871">
                  <a:tint val="66000"/>
                  <a:satMod val="160000"/>
                </a:srgbClr>
              </a:gs>
              <a:gs pos="50000">
                <a:srgbClr val="8B9871">
                  <a:tint val="44500"/>
                  <a:satMod val="160000"/>
                </a:srgbClr>
              </a:gs>
              <a:gs pos="100000">
                <a:srgbClr val="8B987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6053E1F1-606C-581F-27E4-9ED2E4EE1E1F}"/>
              </a:ext>
            </a:extLst>
          </p:cNvPr>
          <p:cNvSpPr/>
          <p:nvPr/>
        </p:nvSpPr>
        <p:spPr>
          <a:xfrm>
            <a:off x="8113833" y="3490303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8B9871">
                  <a:tint val="66000"/>
                  <a:satMod val="160000"/>
                </a:srgbClr>
              </a:gs>
              <a:gs pos="50000">
                <a:srgbClr val="8B9871">
                  <a:tint val="44500"/>
                  <a:satMod val="160000"/>
                </a:srgbClr>
              </a:gs>
              <a:gs pos="100000">
                <a:srgbClr val="8B987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FACE6BC3-9047-BD3E-A209-9C3CC6CBB124}"/>
              </a:ext>
            </a:extLst>
          </p:cNvPr>
          <p:cNvSpPr/>
          <p:nvPr/>
        </p:nvSpPr>
        <p:spPr>
          <a:xfrm>
            <a:off x="6289221" y="184541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8B9871">
                  <a:tint val="66000"/>
                  <a:satMod val="160000"/>
                </a:srgbClr>
              </a:gs>
              <a:gs pos="50000">
                <a:srgbClr val="8B9871">
                  <a:tint val="44500"/>
                  <a:satMod val="160000"/>
                </a:srgbClr>
              </a:gs>
              <a:gs pos="100000">
                <a:srgbClr val="8B987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E10FC72-D66B-DC1A-85EF-C99737B1367D}"/>
              </a:ext>
            </a:extLst>
          </p:cNvPr>
          <p:cNvSpPr txBox="1"/>
          <p:nvPr/>
        </p:nvSpPr>
        <p:spPr>
          <a:xfrm>
            <a:off x="200395" y="1097280"/>
            <a:ext cx="4430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Sagona" panose="020F0502020204030204" pitchFamily="2" charset="0"/>
              </a:rPr>
              <a:t>M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A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T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N</a:t>
            </a:r>
          </a:p>
          <a:p>
            <a:pPr algn="ctr"/>
            <a:endParaRPr lang="fr-FR" sz="2000" dirty="0">
              <a:latin typeface="Sagona" panose="020F0502020204030204" pitchFamily="2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758E880-6473-4671-92F0-1235816DFDFB}"/>
              </a:ext>
            </a:extLst>
          </p:cNvPr>
          <p:cNvSpPr txBox="1"/>
          <p:nvPr/>
        </p:nvSpPr>
        <p:spPr>
          <a:xfrm>
            <a:off x="170854" y="3511385"/>
            <a:ext cx="4430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Sagona" panose="020F0502020204030204" pitchFamily="2" charset="0"/>
              </a:rPr>
              <a:t>A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P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R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E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S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-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M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D</a:t>
            </a:r>
          </a:p>
          <a:p>
            <a:pPr algn="ctr"/>
            <a:r>
              <a:rPr lang="fr-FR" sz="2000" dirty="0">
                <a:latin typeface="Sagona" panose="020F0502020204030204" pitchFamily="2" charset="0"/>
              </a:rPr>
              <a:t>I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D6BF4C66-1F6A-FE5F-FEAE-D165755A8295}"/>
              </a:ext>
            </a:extLst>
          </p:cNvPr>
          <p:cNvCxnSpPr>
            <a:cxnSpLocks/>
          </p:cNvCxnSpPr>
          <p:nvPr/>
        </p:nvCxnSpPr>
        <p:spPr>
          <a:xfrm>
            <a:off x="-59159" y="3331601"/>
            <a:ext cx="972070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9FFF57D2-14BD-A7B0-2534-9F38A8758CFE}"/>
              </a:ext>
            </a:extLst>
          </p:cNvPr>
          <p:cNvSpPr txBox="1"/>
          <p:nvPr/>
        </p:nvSpPr>
        <p:spPr>
          <a:xfrm>
            <a:off x="931563" y="183942"/>
            <a:ext cx="16677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28/07</a:t>
            </a:r>
          </a:p>
          <a:p>
            <a:endParaRPr lang="fr-FR" b="1" i="1" u="sng" dirty="0"/>
          </a:p>
          <a:p>
            <a:endParaRPr lang="fr-FR" b="1" i="1" u="sng" dirty="0"/>
          </a:p>
          <a:p>
            <a:endParaRPr lang="fr-FR" b="1" i="1" u="sng" dirty="0"/>
          </a:p>
          <a:p>
            <a:pPr algn="ctr"/>
            <a:r>
              <a:rPr lang="fr-FR" b="1" dirty="0"/>
              <a:t>Fabrication du camp/cabane</a:t>
            </a:r>
          </a:p>
          <a:p>
            <a:pPr algn="ctr"/>
            <a:r>
              <a:rPr lang="fr-FR" b="1" dirty="0"/>
              <a:t>&amp;</a:t>
            </a:r>
          </a:p>
          <a:p>
            <a:pPr algn="ctr"/>
            <a:r>
              <a:rPr lang="fr-FR" b="1" dirty="0"/>
              <a:t>Drapeau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7947C52-F35F-ED3C-8837-82233FB49931}"/>
              </a:ext>
            </a:extLst>
          </p:cNvPr>
          <p:cNvSpPr txBox="1"/>
          <p:nvPr/>
        </p:nvSpPr>
        <p:spPr>
          <a:xfrm>
            <a:off x="4582697" y="183942"/>
            <a:ext cx="1556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30/07</a:t>
            </a:r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r>
              <a:rPr lang="fr-FR" b="1" dirty="0"/>
              <a:t>Parc de la Corbie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EBB4376-0BB6-D9DF-1244-C4A5B279AA05}"/>
              </a:ext>
            </a:extLst>
          </p:cNvPr>
          <p:cNvSpPr txBox="1"/>
          <p:nvPr/>
        </p:nvSpPr>
        <p:spPr>
          <a:xfrm>
            <a:off x="2831358" y="183942"/>
            <a:ext cx="15252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29/07</a:t>
            </a:r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r>
              <a:rPr lang="fr-FR" b="1" dirty="0"/>
              <a:t>Finir totem Koh-Lanta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5BE4483-B468-B0CB-59AB-D060D9312157}"/>
              </a:ext>
            </a:extLst>
          </p:cNvPr>
          <p:cNvSpPr txBox="1"/>
          <p:nvPr/>
        </p:nvSpPr>
        <p:spPr>
          <a:xfrm>
            <a:off x="6462526" y="197359"/>
            <a:ext cx="14799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31/07</a:t>
            </a:r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r>
              <a:rPr lang="fr-FR" b="1" dirty="0"/>
              <a:t>Épreuve de la dégustation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58CD7EB-A98E-0EEC-B380-02CAE257A194}"/>
              </a:ext>
            </a:extLst>
          </p:cNvPr>
          <p:cNvSpPr txBox="1"/>
          <p:nvPr/>
        </p:nvSpPr>
        <p:spPr>
          <a:xfrm>
            <a:off x="1099733" y="4381344"/>
            <a:ext cx="128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Totem Koh-Lanta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361E545-C830-88BD-AD0E-690649353135}"/>
              </a:ext>
            </a:extLst>
          </p:cNvPr>
          <p:cNvSpPr txBox="1"/>
          <p:nvPr/>
        </p:nvSpPr>
        <p:spPr>
          <a:xfrm>
            <a:off x="2919687" y="4356960"/>
            <a:ext cx="1207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Épreuve « Rallye photo »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489EB72-60C6-D442-B997-B4A3AAA39D1F}"/>
              </a:ext>
            </a:extLst>
          </p:cNvPr>
          <p:cNvSpPr txBox="1"/>
          <p:nvPr/>
        </p:nvSpPr>
        <p:spPr>
          <a:xfrm>
            <a:off x="4582697" y="4279392"/>
            <a:ext cx="15477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« Cherche le collier d’immunité »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BAAC9A5-3DD5-CC67-79CA-C87CE25BFAF1}"/>
              </a:ext>
            </a:extLst>
          </p:cNvPr>
          <p:cNvSpPr txBox="1"/>
          <p:nvPr/>
        </p:nvSpPr>
        <p:spPr>
          <a:xfrm>
            <a:off x="8168640" y="4291584"/>
            <a:ext cx="15665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Épreuve final « La course aux objets »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B9E41C09-FEA6-A521-3668-C15EF70CFFC9}"/>
              </a:ext>
            </a:extLst>
          </p:cNvPr>
          <p:cNvSpPr/>
          <p:nvPr/>
        </p:nvSpPr>
        <p:spPr>
          <a:xfrm>
            <a:off x="8113833" y="201484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8B9871">
                  <a:tint val="66000"/>
                  <a:satMod val="160000"/>
                </a:srgbClr>
              </a:gs>
              <a:gs pos="50000">
                <a:srgbClr val="8B9871">
                  <a:tint val="44500"/>
                  <a:satMod val="160000"/>
                </a:srgbClr>
              </a:gs>
              <a:gs pos="100000">
                <a:srgbClr val="8B987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FFBF2772-D0F4-E9BC-92C1-C523FA519CAE}"/>
              </a:ext>
            </a:extLst>
          </p:cNvPr>
          <p:cNvSpPr/>
          <p:nvPr/>
        </p:nvSpPr>
        <p:spPr>
          <a:xfrm>
            <a:off x="6317310" y="3455183"/>
            <a:ext cx="1719072" cy="3072384"/>
          </a:xfrm>
          <a:prstGeom prst="roundRect">
            <a:avLst/>
          </a:prstGeom>
          <a:gradFill flip="none" rotWithShape="1">
            <a:gsLst>
              <a:gs pos="0">
                <a:srgbClr val="8B9871">
                  <a:tint val="66000"/>
                  <a:satMod val="160000"/>
                </a:srgbClr>
              </a:gs>
              <a:gs pos="50000">
                <a:srgbClr val="8B9871">
                  <a:tint val="44500"/>
                  <a:satMod val="160000"/>
                </a:srgbClr>
              </a:gs>
              <a:gs pos="100000">
                <a:srgbClr val="8B9871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02C38CF-FEB5-B04A-F6AB-8FA3452784AD}"/>
              </a:ext>
            </a:extLst>
          </p:cNvPr>
          <p:cNvSpPr txBox="1"/>
          <p:nvPr/>
        </p:nvSpPr>
        <p:spPr>
          <a:xfrm>
            <a:off x="6356529" y="4279392"/>
            <a:ext cx="1651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Épreuve « Relais/</a:t>
            </a:r>
          </a:p>
          <a:p>
            <a:pPr algn="ctr"/>
            <a:r>
              <a:rPr lang="fr-FR" b="1" dirty="0"/>
              <a:t>parcours du combattant »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C8957256-595C-1FA6-90B2-D97AB00F5C34}"/>
              </a:ext>
            </a:extLst>
          </p:cNvPr>
          <p:cNvSpPr txBox="1"/>
          <p:nvPr/>
        </p:nvSpPr>
        <p:spPr>
          <a:xfrm>
            <a:off x="8436864" y="201432"/>
            <a:ext cx="12246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u="sng" dirty="0"/>
              <a:t>01/08</a:t>
            </a:r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endParaRPr lang="fr-FR" b="1" i="1" u="sng" dirty="0"/>
          </a:p>
          <a:p>
            <a:pPr algn="ctr"/>
            <a:r>
              <a:rPr lang="fr-FR" b="1" dirty="0"/>
              <a:t>Épreuves des poteaux</a:t>
            </a:r>
          </a:p>
        </p:txBody>
      </p:sp>
    </p:spTree>
    <p:extLst>
      <p:ext uri="{BB962C8B-B14F-4D97-AF65-F5344CB8AC3E}">
        <p14:creationId xmlns:p14="http://schemas.microsoft.com/office/powerpoint/2010/main" val="8063454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523</TotalTime>
  <Words>298</Words>
  <Application>Microsoft Office PowerPoint</Application>
  <PresentationFormat>Format A4 (210 x 297 mm)</PresentationFormat>
  <Paragraphs>218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4" baseType="lpstr">
      <vt:lpstr>Abadi</vt:lpstr>
      <vt:lpstr>Aldhabi</vt:lpstr>
      <vt:lpstr>Amasis MT Pro Black</vt:lpstr>
      <vt:lpstr>Angsana New</vt:lpstr>
      <vt:lpstr>Aptos</vt:lpstr>
      <vt:lpstr>Aptos Display</vt:lpstr>
      <vt:lpstr>Arial</vt:lpstr>
      <vt:lpstr>Sagona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CLSH LONGPERRIER</dc:creator>
  <cp:lastModifiedBy>CLSH LONGPERRIER</cp:lastModifiedBy>
  <cp:revision>9</cp:revision>
  <dcterms:created xsi:type="dcterms:W3CDTF">2025-05-16T08:23:49Z</dcterms:created>
  <dcterms:modified xsi:type="dcterms:W3CDTF">2025-06-10T16:05:05Z</dcterms:modified>
</cp:coreProperties>
</file>